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862" r:id="rId3"/>
    <p:sldId id="378" r:id="rId4"/>
    <p:sldId id="379" r:id="rId5"/>
    <p:sldId id="380" r:id="rId6"/>
    <p:sldId id="264" r:id="rId7"/>
    <p:sldId id="265" r:id="rId8"/>
    <p:sldId id="273" r:id="rId9"/>
    <p:sldId id="266" r:id="rId10"/>
    <p:sldId id="274" r:id="rId11"/>
    <p:sldId id="275" r:id="rId12"/>
    <p:sldId id="382" r:id="rId13"/>
    <p:sldId id="383" r:id="rId14"/>
    <p:sldId id="381" r:id="rId15"/>
    <p:sldId id="276" r:id="rId16"/>
    <p:sldId id="277" r:id="rId17"/>
    <p:sldId id="278" r:id="rId18"/>
    <p:sldId id="297" r:id="rId19"/>
    <p:sldId id="298" r:id="rId20"/>
    <p:sldId id="299" r:id="rId21"/>
    <p:sldId id="384" r:id="rId22"/>
    <p:sldId id="385" r:id="rId23"/>
    <p:sldId id="279" r:id="rId24"/>
    <p:sldId id="388" r:id="rId25"/>
    <p:sldId id="387" r:id="rId26"/>
    <p:sldId id="389" r:id="rId27"/>
    <p:sldId id="390" r:id="rId28"/>
    <p:sldId id="374" r:id="rId29"/>
    <p:sldId id="373" r:id="rId30"/>
    <p:sldId id="300" r:id="rId31"/>
    <p:sldId id="281" r:id="rId32"/>
    <p:sldId id="391" r:id="rId33"/>
    <p:sldId id="283" r:id="rId34"/>
    <p:sldId id="375" r:id="rId35"/>
    <p:sldId id="284" r:id="rId36"/>
    <p:sldId id="386" r:id="rId37"/>
    <p:sldId id="392" r:id="rId38"/>
    <p:sldId id="28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6F2"/>
    <a:srgbClr val="C98415"/>
    <a:srgbClr val="FF00FF"/>
    <a:srgbClr val="66FF33"/>
    <a:srgbClr val="B40CB8"/>
    <a:srgbClr val="0066FF"/>
    <a:srgbClr val="FF9999"/>
    <a:srgbClr val="E9F7F6"/>
    <a:srgbClr val="967200"/>
    <a:srgbClr val="A5B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2455" autoAdjust="0"/>
  </p:normalViewPr>
  <p:slideViewPr>
    <p:cSldViewPr snapToGrid="0">
      <p:cViewPr varScale="1">
        <p:scale>
          <a:sx n="61" d="100"/>
          <a:sy n="61" d="100"/>
        </p:scale>
        <p:origin x="138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01/08/2025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3</a:t>
            </a:r>
          </a:p>
          <a:p>
            <a:pPr algn="ctr"/>
            <a:r>
              <a:rPr lang="en-US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5F18B8-8851-452B-886B-A7C541119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10"/>
          <a:stretch/>
        </p:blipFill>
        <p:spPr>
          <a:xfrm>
            <a:off x="8255314" y="857250"/>
            <a:ext cx="886050" cy="593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158766" y="865415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Health-associated markers vary depending upon several host-linked factors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B8F1FD-82EF-4812-B829-A7180D4C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3" y="2162175"/>
            <a:ext cx="4152917" cy="140757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98F846-79F1-4696-A40B-7EF1C64DBC0E}"/>
              </a:ext>
            </a:extLst>
          </p:cNvPr>
          <p:cNvSpPr/>
          <p:nvPr/>
        </p:nvSpPr>
        <p:spPr>
          <a:xfrm>
            <a:off x="266700" y="1872987"/>
            <a:ext cx="4382643" cy="1946919"/>
          </a:xfrm>
          <a:prstGeom prst="roundRect">
            <a:avLst>
              <a:gd name="adj" fmla="val 111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E1D37-D522-448C-9D87-EBF013DD0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487" y="2219325"/>
            <a:ext cx="3984650" cy="124564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598C9C-8F1C-42BE-BE2A-D05637430082}"/>
              </a:ext>
            </a:extLst>
          </p:cNvPr>
          <p:cNvSpPr/>
          <p:nvPr/>
        </p:nvSpPr>
        <p:spPr>
          <a:xfrm>
            <a:off x="4713841" y="1872987"/>
            <a:ext cx="4026316" cy="1940061"/>
          </a:xfrm>
          <a:prstGeom prst="roundRect">
            <a:avLst>
              <a:gd name="adj" fmla="val 111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E46F2-7CD2-48ED-9A94-170C33D03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675" y="4338726"/>
            <a:ext cx="4089284" cy="131912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0E6087-4CEA-4242-8F0D-3F27741097D5}"/>
              </a:ext>
            </a:extLst>
          </p:cNvPr>
          <p:cNvSpPr/>
          <p:nvPr/>
        </p:nvSpPr>
        <p:spPr>
          <a:xfrm>
            <a:off x="2733675" y="3916084"/>
            <a:ext cx="4026315" cy="1946919"/>
          </a:xfrm>
          <a:prstGeom prst="roundRect">
            <a:avLst>
              <a:gd name="adj" fmla="val 1113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67548F-7B9B-484D-A9C2-C0AA0C2BA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4" y="825921"/>
            <a:ext cx="884207" cy="8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5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39919" y="192753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Different populations have different sets of health-associated and disease-associated microbes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A1333-2153-4265-BBDF-D9BD2F5DE2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617"/>
          <a:stretch/>
        </p:blipFill>
        <p:spPr>
          <a:xfrm>
            <a:off x="139918" y="868355"/>
            <a:ext cx="9172247" cy="52678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2E8E30-7E4A-474C-A25F-FC8AD6826AEE}"/>
              </a:ext>
            </a:extLst>
          </p:cNvPr>
          <p:cNvSpPr txBox="1"/>
          <p:nvPr/>
        </p:nvSpPr>
        <p:spPr>
          <a:xfrm>
            <a:off x="5444359" y="6157416"/>
            <a:ext cx="28525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Shanahan, Ghosh, O’Toole, Gastroenterology 160:483-494</a:t>
            </a:r>
          </a:p>
        </p:txBody>
      </p:sp>
    </p:spTree>
    <p:extLst>
      <p:ext uri="{BB962C8B-B14F-4D97-AF65-F5344CB8AC3E}">
        <p14:creationId xmlns:p14="http://schemas.microsoft.com/office/powerpoint/2010/main" val="183973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287063" y="187231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086BBED-F79E-4B80-B27D-097490B7C057}"/>
              </a:ext>
            </a:extLst>
          </p:cNvPr>
          <p:cNvGrpSpPr/>
          <p:nvPr/>
        </p:nvGrpSpPr>
        <p:grpSpPr>
          <a:xfrm>
            <a:off x="155687" y="1548965"/>
            <a:ext cx="8875966" cy="4408422"/>
            <a:chOff x="207582" y="922287"/>
            <a:chExt cx="11834621" cy="587789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F3566E8-C0A8-4247-99B8-AC0415A38390}"/>
                </a:ext>
              </a:extLst>
            </p:cNvPr>
            <p:cNvSpPr/>
            <p:nvPr/>
          </p:nvSpPr>
          <p:spPr>
            <a:xfrm>
              <a:off x="207582" y="1019503"/>
              <a:ext cx="2701159" cy="2039007"/>
            </a:xfrm>
            <a:prstGeom prst="roundRect">
              <a:avLst>
                <a:gd name="adj" fmla="val 8935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C958DC8-9256-472D-A1BB-04B04F487E81}"/>
                </a:ext>
              </a:extLst>
            </p:cNvPr>
            <p:cNvSpPr/>
            <p:nvPr/>
          </p:nvSpPr>
          <p:spPr>
            <a:xfrm>
              <a:off x="580699" y="1135118"/>
              <a:ext cx="1954924" cy="38888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Gut Microbiomes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8AE3A1C-122A-4022-AF43-AA5E17CE978A}"/>
                </a:ext>
              </a:extLst>
            </p:cNvPr>
            <p:cNvSpPr/>
            <p:nvPr/>
          </p:nvSpPr>
          <p:spPr>
            <a:xfrm>
              <a:off x="296917" y="1580502"/>
              <a:ext cx="2548764" cy="436171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2,70,000 (150,000 processed)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71796DF-0A6C-4AFB-9398-3FFCF0461190}"/>
                </a:ext>
              </a:extLst>
            </p:cNvPr>
            <p:cNvSpPr/>
            <p:nvPr/>
          </p:nvSpPr>
          <p:spPr>
            <a:xfrm>
              <a:off x="296917" y="2077535"/>
              <a:ext cx="2543507" cy="52026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WGS: 52,000</a:t>
              </a:r>
            </a:p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16S: 98,000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A5536D5-8B48-420D-879D-286C19F51F0D}"/>
                </a:ext>
              </a:extLst>
            </p:cNvPr>
            <p:cNvSpPr/>
            <p:nvPr/>
          </p:nvSpPr>
          <p:spPr>
            <a:xfrm>
              <a:off x="296917" y="2687133"/>
              <a:ext cx="2543507" cy="32057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863 studies, 78 countries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83FBD5A-D73D-49E3-BF92-2039E74CB478}"/>
                </a:ext>
              </a:extLst>
            </p:cNvPr>
            <p:cNvSpPr/>
            <p:nvPr/>
          </p:nvSpPr>
          <p:spPr>
            <a:xfrm>
              <a:off x="275898" y="3505195"/>
              <a:ext cx="2701159" cy="2039007"/>
            </a:xfrm>
            <a:prstGeom prst="roundRect">
              <a:avLst>
                <a:gd name="adj" fmla="val 8935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BAFBF9-7DAA-497D-B7F4-F78EF364E2AE}"/>
                </a:ext>
              </a:extLst>
            </p:cNvPr>
            <p:cNvSpPr/>
            <p:nvPr/>
          </p:nvSpPr>
          <p:spPr>
            <a:xfrm>
              <a:off x="649015" y="3620810"/>
              <a:ext cx="1954924" cy="388882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Oral Microbiomes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EC136A8-F9AA-4B21-9539-74B7F19709C4}"/>
                </a:ext>
              </a:extLst>
            </p:cNvPr>
            <p:cNvSpPr/>
            <p:nvPr/>
          </p:nvSpPr>
          <p:spPr>
            <a:xfrm>
              <a:off x="370489" y="4109531"/>
              <a:ext cx="2543507" cy="27853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~34,000 (processed)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6F38741-350E-4B47-8115-E9956A7CF4A0}"/>
                </a:ext>
              </a:extLst>
            </p:cNvPr>
            <p:cNvSpPr/>
            <p:nvPr/>
          </p:nvSpPr>
          <p:spPr>
            <a:xfrm>
              <a:off x="365233" y="4461627"/>
              <a:ext cx="2543507" cy="52026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WGS: 2,000</a:t>
              </a:r>
            </a:p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16S: 32,000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1DA85FA-B440-487C-A9EC-6F4EE2D2CFCE}"/>
                </a:ext>
              </a:extLst>
            </p:cNvPr>
            <p:cNvSpPr/>
            <p:nvPr/>
          </p:nvSpPr>
          <p:spPr>
            <a:xfrm>
              <a:off x="365233" y="5071225"/>
              <a:ext cx="2543507" cy="320573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137 studies, 41 countries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E6A2327-1A4F-4BBD-A788-41F9DE8E5FD9}"/>
                </a:ext>
              </a:extLst>
            </p:cNvPr>
            <p:cNvSpPr/>
            <p:nvPr/>
          </p:nvSpPr>
          <p:spPr>
            <a:xfrm>
              <a:off x="3615559" y="2162489"/>
              <a:ext cx="2480441" cy="2367473"/>
            </a:xfrm>
            <a:prstGeom prst="roundRect">
              <a:avLst>
                <a:gd name="adj" fmla="val 11228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816332-66AE-4879-B1CD-153380EEE15B}"/>
                </a:ext>
              </a:extLst>
            </p:cNvPr>
            <p:cNvSpPr/>
            <p:nvPr/>
          </p:nvSpPr>
          <p:spPr>
            <a:xfrm>
              <a:off x="3878317" y="2293867"/>
              <a:ext cx="1954924" cy="388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Humann2 generated </a:t>
              </a:r>
              <a:r>
                <a:rPr lang="en-IN" sz="9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taxa+function</a:t>
              </a:r>
              <a:r>
                <a:rPr lang="en-IN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profiles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07F6A47-F479-4394-B168-F25C0227287C}"/>
                </a:ext>
              </a:extLst>
            </p:cNvPr>
            <p:cNvSpPr/>
            <p:nvPr/>
          </p:nvSpPr>
          <p:spPr>
            <a:xfrm>
              <a:off x="3878317" y="2766852"/>
              <a:ext cx="1954924" cy="38888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Dada2 + SPINGO generated </a:t>
              </a:r>
              <a:r>
                <a:rPr lang="en-IN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taxa</a:t>
              </a:r>
              <a:r>
                <a:rPr lang="en-IN" sz="900" dirty="0">
                  <a:solidFill>
                    <a:schemeClr val="tx1"/>
                  </a:solidFill>
                </a:rPr>
                <a:t> profiles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9581AFA-FD88-4E4A-8CA9-34CC2B1A2515}"/>
                </a:ext>
              </a:extLst>
            </p:cNvPr>
            <p:cNvSpPr/>
            <p:nvPr/>
          </p:nvSpPr>
          <p:spPr>
            <a:xfrm>
              <a:off x="3875688" y="3234545"/>
              <a:ext cx="1954925" cy="57280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>
                  <a:solidFill>
                    <a:schemeClr val="tx1"/>
                  </a:solidFill>
                </a:rPr>
                <a:t>Dada2 + </a:t>
              </a:r>
              <a:r>
                <a:rPr lang="en-IN" sz="900" dirty="0" err="1">
                  <a:solidFill>
                    <a:schemeClr val="tx1"/>
                  </a:solidFill>
                </a:rPr>
                <a:t>strainphlan</a:t>
              </a:r>
              <a:r>
                <a:rPr lang="en-IN" sz="900" dirty="0">
                  <a:solidFill>
                    <a:schemeClr val="tx1"/>
                  </a:solidFill>
                </a:rPr>
                <a:t> derived generated </a:t>
              </a:r>
              <a:r>
                <a:rPr lang="en-IN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strain profiles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4E2CF83-35D9-4566-BDE3-8CDA6E2B9FDB}"/>
                </a:ext>
              </a:extLst>
            </p:cNvPr>
            <p:cNvSpPr/>
            <p:nvPr/>
          </p:nvSpPr>
          <p:spPr>
            <a:xfrm>
              <a:off x="3875687" y="3870422"/>
              <a:ext cx="1954925" cy="48610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900" dirty="0" err="1">
                  <a:solidFill>
                    <a:schemeClr val="tx1"/>
                  </a:solidFill>
                </a:rPr>
                <a:t>GRiD</a:t>
              </a:r>
              <a:r>
                <a:rPr lang="en-IN" sz="900" dirty="0">
                  <a:solidFill>
                    <a:schemeClr val="tx1"/>
                  </a:solidFill>
                </a:rPr>
                <a:t> estimated </a:t>
              </a:r>
              <a:r>
                <a:rPr lang="en-IN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species-specific growth rates</a:t>
              </a:r>
            </a:p>
          </p:txBody>
        </p:sp>
        <p:sp>
          <p:nvSpPr>
            <p:cNvPr id="28" name="Arrow: Bent 27">
              <a:extLst>
                <a:ext uri="{FF2B5EF4-FFF2-40B4-BE49-F238E27FC236}">
                  <a16:creationId xmlns:a16="http://schemas.microsoft.com/office/drawing/2014/main" id="{89F11A41-D826-42FC-8EC1-35DE841FB855}"/>
                </a:ext>
              </a:extLst>
            </p:cNvPr>
            <p:cNvSpPr/>
            <p:nvPr/>
          </p:nvSpPr>
          <p:spPr>
            <a:xfrm rot="5400000">
              <a:off x="3746930" y="872332"/>
              <a:ext cx="478231" cy="2017979"/>
            </a:xfrm>
            <a:prstGeom prst="ben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>
                <a:solidFill>
                  <a:schemeClr val="tx1"/>
                </a:solidFill>
              </a:endParaRPr>
            </a:p>
          </p:txBody>
        </p:sp>
        <p:sp>
          <p:nvSpPr>
            <p:cNvPr id="29" name="Arrow: Bent 28">
              <a:extLst>
                <a:ext uri="{FF2B5EF4-FFF2-40B4-BE49-F238E27FC236}">
                  <a16:creationId xmlns:a16="http://schemas.microsoft.com/office/drawing/2014/main" id="{3FEA8BEE-59F1-4F4A-8C65-0C901676A7FE}"/>
                </a:ext>
              </a:extLst>
            </p:cNvPr>
            <p:cNvSpPr/>
            <p:nvPr/>
          </p:nvSpPr>
          <p:spPr>
            <a:xfrm rot="5400000" flipH="1">
              <a:off x="3836266" y="3802139"/>
              <a:ext cx="478230" cy="2017979"/>
            </a:xfrm>
            <a:prstGeom prst="ben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>
                <a:solidFill>
                  <a:schemeClr val="tx1"/>
                </a:solidFill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27D3247-6C45-4CB4-A043-157985953DEA}"/>
                </a:ext>
              </a:extLst>
            </p:cNvPr>
            <p:cNvSpPr/>
            <p:nvPr/>
          </p:nvSpPr>
          <p:spPr>
            <a:xfrm>
              <a:off x="6957848" y="922287"/>
              <a:ext cx="4824249" cy="1983820"/>
            </a:xfrm>
            <a:prstGeom prst="roundRect">
              <a:avLst>
                <a:gd name="adj" fmla="val 8935"/>
              </a:avLst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3EFE073-02EF-4B72-B70B-BE9A8B153692}"/>
                </a:ext>
              </a:extLst>
            </p:cNvPr>
            <p:cNvSpPr/>
            <p:nvPr/>
          </p:nvSpPr>
          <p:spPr>
            <a:xfrm>
              <a:off x="8208579" y="1019503"/>
              <a:ext cx="2556645" cy="622757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Human Microbiome Derived Genomes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58FD5AA-A157-4787-A610-258FDE357FE2}"/>
                </a:ext>
              </a:extLst>
            </p:cNvPr>
            <p:cNvSpPr/>
            <p:nvPr/>
          </p:nvSpPr>
          <p:spPr>
            <a:xfrm>
              <a:off x="8221717" y="1749956"/>
              <a:ext cx="2543507" cy="27853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1,50,000 genomes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EC8019A-FD30-4BF8-82E9-ECECE4A4AC4E}"/>
                </a:ext>
              </a:extLst>
            </p:cNvPr>
            <p:cNvSpPr/>
            <p:nvPr/>
          </p:nvSpPr>
          <p:spPr>
            <a:xfrm>
              <a:off x="7690946" y="2144091"/>
              <a:ext cx="3439509" cy="54655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72,000 high-quality genomes</a:t>
              </a:r>
            </a:p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4,735 microbiome-associated species</a:t>
              </a:r>
            </a:p>
          </p:txBody>
        </p:sp>
        <p:sp>
          <p:nvSpPr>
            <p:cNvPr id="34" name="Arrow: Down 33">
              <a:extLst>
                <a:ext uri="{FF2B5EF4-FFF2-40B4-BE49-F238E27FC236}">
                  <a16:creationId xmlns:a16="http://schemas.microsoft.com/office/drawing/2014/main" id="{D90B3F70-754C-4647-9249-A04D1DE43AA4}"/>
                </a:ext>
              </a:extLst>
            </p:cNvPr>
            <p:cNvSpPr/>
            <p:nvPr/>
          </p:nvSpPr>
          <p:spPr>
            <a:xfrm>
              <a:off x="9322676" y="2984938"/>
              <a:ext cx="178675" cy="370490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42C9458-9CAB-4ECB-860B-1A70FE2DBAE3}"/>
                </a:ext>
              </a:extLst>
            </p:cNvPr>
            <p:cNvSpPr/>
            <p:nvPr/>
          </p:nvSpPr>
          <p:spPr>
            <a:xfrm>
              <a:off x="6957848" y="3471041"/>
              <a:ext cx="4958253" cy="1721070"/>
            </a:xfrm>
            <a:prstGeom prst="roundRect">
              <a:avLst>
                <a:gd name="adj" fmla="val 5732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CAEBA1B-777C-40AC-B8C5-CAB8DF0C1793}"/>
                </a:ext>
              </a:extLst>
            </p:cNvPr>
            <p:cNvSpPr/>
            <p:nvPr/>
          </p:nvSpPr>
          <p:spPr>
            <a:xfrm>
              <a:off x="8223028" y="3541959"/>
              <a:ext cx="2556645" cy="30741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Functional Annotation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0ECD36C-AE26-4F20-B800-C0782A1F0283}"/>
                </a:ext>
              </a:extLst>
            </p:cNvPr>
            <p:cNvSpPr/>
            <p:nvPr/>
          </p:nvSpPr>
          <p:spPr>
            <a:xfrm>
              <a:off x="7136524" y="3964986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CAZyME</a:t>
              </a:r>
              <a:endPara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3555369-BF8D-47D5-926D-77C73AC4BAA9}"/>
                </a:ext>
              </a:extLst>
            </p:cNvPr>
            <p:cNvSpPr/>
            <p:nvPr/>
          </p:nvSpPr>
          <p:spPr>
            <a:xfrm>
              <a:off x="7152289" y="4359124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COG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C64845C-C66E-455A-AFAD-4974074DF698}"/>
                </a:ext>
              </a:extLst>
            </p:cNvPr>
            <p:cNvSpPr/>
            <p:nvPr/>
          </p:nvSpPr>
          <p:spPr>
            <a:xfrm>
              <a:off x="7157546" y="4774283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BiGG</a:t>
              </a:r>
              <a:endPara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E3D29E6-39D1-45A6-A7A1-12E267518F04}"/>
                </a:ext>
              </a:extLst>
            </p:cNvPr>
            <p:cNvSpPr/>
            <p:nvPr/>
          </p:nvSpPr>
          <p:spPr>
            <a:xfrm>
              <a:off x="8671035" y="3964989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PFam</a:t>
              </a:r>
              <a:endPara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F0EA5CD-C556-4FA1-AEC6-35D434B2607B}"/>
                </a:ext>
              </a:extLst>
            </p:cNvPr>
            <p:cNvSpPr/>
            <p:nvPr/>
          </p:nvSpPr>
          <p:spPr>
            <a:xfrm>
              <a:off x="8686801" y="4369637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E.C. Number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266F381-7B6E-4E3B-8F3E-9CE14ED5F55B}"/>
                </a:ext>
              </a:extLst>
            </p:cNvPr>
            <p:cNvSpPr/>
            <p:nvPr/>
          </p:nvSpPr>
          <p:spPr>
            <a:xfrm>
              <a:off x="8692057" y="4774283"/>
              <a:ext cx="1416273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KEGG Module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9F7AD71-C0E6-465F-B4F6-6E7185DF3549}"/>
                </a:ext>
              </a:extLst>
            </p:cNvPr>
            <p:cNvSpPr/>
            <p:nvPr/>
          </p:nvSpPr>
          <p:spPr>
            <a:xfrm>
              <a:off x="10205547" y="3964977"/>
              <a:ext cx="1545026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KEGG Reaction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D83039C-1450-4908-ADE6-E67E23AB2DD8}"/>
                </a:ext>
              </a:extLst>
            </p:cNvPr>
            <p:cNvSpPr/>
            <p:nvPr/>
          </p:nvSpPr>
          <p:spPr>
            <a:xfrm>
              <a:off x="10226561" y="4369637"/>
              <a:ext cx="1545026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KEGG Ortholog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91AF015-EB8C-4EE4-A016-63C0B87078BD}"/>
                </a:ext>
              </a:extLst>
            </p:cNvPr>
            <p:cNvSpPr/>
            <p:nvPr/>
          </p:nvSpPr>
          <p:spPr>
            <a:xfrm>
              <a:off x="10205547" y="4774283"/>
              <a:ext cx="1576550" cy="323224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TMHMM/</a:t>
              </a:r>
              <a:r>
                <a:rPr lang="en-IN" sz="105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SignalP</a:t>
              </a:r>
              <a:endParaRPr lang="en-IN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D5021D38-30EA-4A76-99EE-18B10B9351FD}"/>
                </a:ext>
              </a:extLst>
            </p:cNvPr>
            <p:cNvSpPr/>
            <p:nvPr/>
          </p:nvSpPr>
          <p:spPr>
            <a:xfrm>
              <a:off x="296916" y="5728119"/>
              <a:ext cx="3578771" cy="4782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Statistical and Machine Learning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3AC4636-D376-4795-A410-D73B95F8ABBF}"/>
                </a:ext>
              </a:extLst>
            </p:cNvPr>
            <p:cNvSpPr/>
            <p:nvPr/>
          </p:nvSpPr>
          <p:spPr>
            <a:xfrm>
              <a:off x="302171" y="6321952"/>
              <a:ext cx="3578771" cy="4782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Meta-Analysis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62C1BE4C-3280-440F-9D0C-07F36C20379A}"/>
                </a:ext>
              </a:extLst>
            </p:cNvPr>
            <p:cNvSpPr/>
            <p:nvPr/>
          </p:nvSpPr>
          <p:spPr>
            <a:xfrm>
              <a:off x="8463432" y="5728118"/>
              <a:ext cx="3578771" cy="96697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Genome/Protein Scale Language Models for novel function prediction/annotation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0189174-214D-4A50-91A0-5A7DCCF2AAA6}"/>
                </a:ext>
              </a:extLst>
            </p:cNvPr>
            <p:cNvSpPr/>
            <p:nvPr/>
          </p:nvSpPr>
          <p:spPr>
            <a:xfrm>
              <a:off x="4495790" y="5733373"/>
              <a:ext cx="3578771" cy="4782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LHTM/Time-Series Analysis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30E44C0-CDC9-4A14-ACF5-A94E4040808F}"/>
                </a:ext>
              </a:extLst>
            </p:cNvPr>
            <p:cNvSpPr/>
            <p:nvPr/>
          </p:nvSpPr>
          <p:spPr>
            <a:xfrm>
              <a:off x="4501046" y="6316697"/>
              <a:ext cx="3578771" cy="47823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350" dirty="0">
                  <a:solidFill>
                    <a:schemeClr val="tx1"/>
                  </a:solidFill>
                </a:rPr>
                <a:t>Genome/Gene-level Co-phylogeny and Network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3671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81304" y="326335"/>
            <a:ext cx="7149662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Representation of different nationalities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AA05D-C199-41F4-B1DB-108CE9434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1" y="1609654"/>
            <a:ext cx="8428428" cy="4181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956D0B-CB69-40AA-A6AA-FA37C939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765" y="2657435"/>
            <a:ext cx="6391604" cy="15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317939" y="263427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5D89D-EABA-40A7-8016-72D49008F641}"/>
              </a:ext>
            </a:extLst>
          </p:cNvPr>
          <p:cNvSpPr txBox="1"/>
          <p:nvPr/>
        </p:nvSpPr>
        <p:spPr>
          <a:xfrm>
            <a:off x="188997" y="1209326"/>
            <a:ext cx="8506326" cy="4154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Context-dependent association of microbes with disease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1D9AA8-33B3-4FBC-BC4B-1386664A3619}"/>
              </a:ext>
            </a:extLst>
          </p:cNvPr>
          <p:cNvCxnSpPr>
            <a:cxnSpLocks/>
          </p:cNvCxnSpPr>
          <p:nvPr/>
        </p:nvCxnSpPr>
        <p:spPr>
          <a:xfrm>
            <a:off x="609600" y="1571632"/>
            <a:ext cx="0" cy="52387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19DA96-895F-45FA-85D6-ACF0AEA87F40}"/>
              </a:ext>
            </a:extLst>
          </p:cNvPr>
          <p:cNvCxnSpPr/>
          <p:nvPr/>
        </p:nvCxnSpPr>
        <p:spPr>
          <a:xfrm>
            <a:off x="609600" y="2095507"/>
            <a:ext cx="5491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A36F6A-F81F-4217-9E59-F562B2C301C4}"/>
              </a:ext>
            </a:extLst>
          </p:cNvPr>
          <p:cNvSpPr txBox="1"/>
          <p:nvPr/>
        </p:nvSpPr>
        <p:spPr>
          <a:xfrm>
            <a:off x="1158765" y="1914837"/>
            <a:ext cx="7546081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Same microbe can be positively associated with one disease and negatively with others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7C6DB9-E91E-4EC0-AEE3-7E0D323F6E0B}"/>
              </a:ext>
            </a:extLst>
          </p:cNvPr>
          <p:cNvCxnSpPr>
            <a:cxnSpLocks/>
          </p:cNvCxnSpPr>
          <p:nvPr/>
        </p:nvCxnSpPr>
        <p:spPr>
          <a:xfrm>
            <a:off x="609600" y="2057407"/>
            <a:ext cx="0" cy="99060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74086D-D414-4880-A373-C817C07112E7}"/>
              </a:ext>
            </a:extLst>
          </p:cNvPr>
          <p:cNvCxnSpPr/>
          <p:nvPr/>
        </p:nvCxnSpPr>
        <p:spPr>
          <a:xfrm>
            <a:off x="600075" y="3038482"/>
            <a:ext cx="5491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659203-B7BD-4226-92C9-7E8D989E0D5F}"/>
              </a:ext>
            </a:extLst>
          </p:cNvPr>
          <p:cNvSpPr txBox="1"/>
          <p:nvPr/>
        </p:nvSpPr>
        <p:spPr>
          <a:xfrm>
            <a:off x="1168290" y="2743512"/>
            <a:ext cx="7546081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Different strains/variants of the same microbe can associate differently with different diseases</a:t>
            </a:r>
          </a:p>
        </p:txBody>
      </p:sp>
    </p:spTree>
    <p:extLst>
      <p:ext uri="{BB962C8B-B14F-4D97-AF65-F5344CB8AC3E}">
        <p14:creationId xmlns:p14="http://schemas.microsoft.com/office/powerpoint/2010/main" val="330212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75063" y="263830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Good Bug and Bad Bug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0E2B-530C-41A5-82E0-776E11BE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187" y="2820029"/>
            <a:ext cx="1637758" cy="136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5170A-BDF1-4DB4-9B96-D0F43F08CF86}"/>
              </a:ext>
            </a:extLst>
          </p:cNvPr>
          <p:cNvSpPr txBox="1"/>
          <p:nvPr/>
        </p:nvSpPr>
        <p:spPr>
          <a:xfrm>
            <a:off x="3267075" y="4196402"/>
            <a:ext cx="22193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i="1" dirty="0"/>
              <a:t>Akkermansia </a:t>
            </a:r>
            <a:r>
              <a:rPr lang="en-IN" sz="1350" i="1" dirty="0" err="1"/>
              <a:t>muciniphila</a:t>
            </a:r>
            <a:endParaRPr lang="en-IN" sz="13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360F6-5818-477F-AA93-E17A32DB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66" y="1635761"/>
            <a:ext cx="717068" cy="11223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D11497-017E-4E6E-9A95-1F9764ED0801}"/>
              </a:ext>
            </a:extLst>
          </p:cNvPr>
          <p:cNvSpPr txBox="1"/>
          <p:nvPr/>
        </p:nvSpPr>
        <p:spPr>
          <a:xfrm>
            <a:off x="4930534" y="1896738"/>
            <a:ext cx="40705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" dirty="0"/>
              <a:t>https://fr.hebronnutrition.com/products/pendulum-akkermansia-the-only-brand-with-akkermansia-a-live-probiotic-supplement-capsule-for-women-and-men-increases-glp-1-improves-digestive-health-includes-fiber?variant=43972529127644&amp;stkn=fdda09d0fa89&amp;gad_source=1&amp;gclid=Cj0KCQiAo5u6BhDJARIsAAVoDWtJDFlYsRF4jVjMBb67-7xiV5ZuSmp7kLbMsBzLKiJa-cpgGvGZFzQaAvdjEALw_wc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C0E83-62C2-4826-A148-DBC5F1A43D74}"/>
              </a:ext>
            </a:extLst>
          </p:cNvPr>
          <p:cNvSpPr txBox="1"/>
          <p:nvPr/>
        </p:nvSpPr>
        <p:spPr>
          <a:xfrm>
            <a:off x="2713253" y="1925995"/>
            <a:ext cx="150021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350" dirty="0"/>
              <a:t>Next Generation Probiotic</a:t>
            </a:r>
          </a:p>
          <a:p>
            <a:pPr algn="r"/>
            <a:r>
              <a:rPr lang="en-IN" sz="1350" dirty="0"/>
              <a:t>Product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B573216-2E58-4E57-8B3E-F2B74DA37D1D}"/>
              </a:ext>
            </a:extLst>
          </p:cNvPr>
          <p:cNvSpPr/>
          <p:nvPr/>
        </p:nvSpPr>
        <p:spPr>
          <a:xfrm>
            <a:off x="5486400" y="3242838"/>
            <a:ext cx="1637758" cy="633837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3DB35A-8D22-4F83-B849-775903A91546}"/>
              </a:ext>
            </a:extLst>
          </p:cNvPr>
          <p:cNvSpPr txBox="1"/>
          <p:nvPr/>
        </p:nvSpPr>
        <p:spPr>
          <a:xfrm>
            <a:off x="7324725" y="2620005"/>
            <a:ext cx="1676400" cy="196207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Obesity</a:t>
            </a:r>
          </a:p>
          <a:p>
            <a:pPr algn="ctr"/>
            <a:b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Type II Diabetes</a:t>
            </a:r>
          </a:p>
          <a:p>
            <a:pPr algn="ctr"/>
            <a:endParaRPr lang="en-IN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Appetite Dysregulation</a:t>
            </a:r>
          </a:p>
          <a:p>
            <a:pPr algn="ctr"/>
            <a:endParaRPr lang="en-IN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Cardiovascular Diseases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97932-2ACE-4265-AB3C-9D93B00A441A}"/>
              </a:ext>
            </a:extLst>
          </p:cNvPr>
          <p:cNvSpPr txBox="1"/>
          <p:nvPr/>
        </p:nvSpPr>
        <p:spPr>
          <a:xfrm>
            <a:off x="5579671" y="3429000"/>
            <a:ext cx="14512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Ameliorates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436D39-0496-43C7-B154-2AF0316B65EB}"/>
              </a:ext>
            </a:extLst>
          </p:cNvPr>
          <p:cNvSpPr/>
          <p:nvPr/>
        </p:nvSpPr>
        <p:spPr>
          <a:xfrm flipH="1">
            <a:off x="1882598" y="3184159"/>
            <a:ext cx="1543050" cy="63383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C9F57-96DA-4E6B-8B3A-4BE1183B2ACE}"/>
              </a:ext>
            </a:extLst>
          </p:cNvPr>
          <p:cNvSpPr txBox="1"/>
          <p:nvPr/>
        </p:nvSpPr>
        <p:spPr>
          <a:xfrm>
            <a:off x="2096160" y="3362578"/>
            <a:ext cx="145121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Deteriorates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A21F38-ADEF-4119-961E-F52F3C5AD8AA}"/>
              </a:ext>
            </a:extLst>
          </p:cNvPr>
          <p:cNvSpPr txBox="1"/>
          <p:nvPr/>
        </p:nvSpPr>
        <p:spPr>
          <a:xfrm>
            <a:off x="125236" y="3050953"/>
            <a:ext cx="1676400" cy="92333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Inflammation</a:t>
            </a:r>
          </a:p>
          <a:p>
            <a:pPr algn="ctr"/>
            <a:endParaRPr lang="en-IN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350" dirty="0" err="1">
                <a:latin typeface="Arial" panose="020B0604020202020204" pitchFamily="34" charset="0"/>
                <a:cs typeface="Arial" panose="020B0604020202020204" pitchFamily="34" charset="0"/>
              </a:rPr>
              <a:t>Parkinsons</a:t>
            </a:r>
            <a:endParaRPr lang="en-IN" sz="13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35254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 animBg="1"/>
      <p:bldP spid="17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236312" y="329388"/>
            <a:ext cx="7149662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The big question…????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EEFE5D-A4A5-45EE-8C3A-F10F0B4DFDD6}"/>
              </a:ext>
            </a:extLst>
          </p:cNvPr>
          <p:cNvSpPr txBox="1">
            <a:spLocks/>
          </p:cNvSpPr>
          <p:nvPr/>
        </p:nvSpPr>
        <p:spPr>
          <a:xfrm>
            <a:off x="133350" y="2056855"/>
            <a:ext cx="7463028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Are universal hallmarks of microbiome resilience and health not identifiable?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FE59B8-06AE-43D6-851D-A55E93177CA5}"/>
              </a:ext>
            </a:extLst>
          </p:cNvPr>
          <p:cNvSpPr txBox="1">
            <a:spLocks/>
          </p:cNvSpPr>
          <p:nvPr/>
        </p:nvSpPr>
        <p:spPr>
          <a:xfrm>
            <a:off x="79629" y="3151849"/>
            <a:ext cx="7463028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How do we select for the markers of health to restore?</a:t>
            </a:r>
          </a:p>
        </p:txBody>
      </p:sp>
    </p:spTree>
    <p:extLst>
      <p:ext uri="{BB962C8B-B14F-4D97-AF65-F5344CB8AC3E}">
        <p14:creationId xmlns:p14="http://schemas.microsoft.com/office/powerpoint/2010/main" val="295005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437627" y="118797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An alternative approach: To assume a continuum or gradient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5AD5EF-8D17-4767-BE5F-966065AF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802989"/>
            <a:ext cx="5829301" cy="40528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Not to universal stereotypes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492E4A-5D56-4FBD-AC37-A43F61FF4F27}"/>
              </a:ext>
            </a:extLst>
          </p:cNvPr>
          <p:cNvSpPr/>
          <p:nvPr/>
        </p:nvSpPr>
        <p:spPr>
          <a:xfrm>
            <a:off x="89154" y="2324862"/>
            <a:ext cx="2283714" cy="912114"/>
          </a:xfrm>
          <a:prstGeom prst="roundRect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3ED1E-36D6-4DDE-8288-3E297FAFD20F}"/>
              </a:ext>
            </a:extLst>
          </p:cNvPr>
          <p:cNvSpPr txBox="1"/>
          <p:nvPr/>
        </p:nvSpPr>
        <p:spPr>
          <a:xfrm>
            <a:off x="434999" y="2527004"/>
            <a:ext cx="163859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50" dirty="0"/>
              <a:t>Good Bug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A6E94A-BBA1-445F-A83E-D23CAA4F8ED0}"/>
              </a:ext>
            </a:extLst>
          </p:cNvPr>
          <p:cNvSpPr/>
          <p:nvPr/>
        </p:nvSpPr>
        <p:spPr>
          <a:xfrm>
            <a:off x="3035808" y="2322576"/>
            <a:ext cx="2283714" cy="912114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6C2E9-D1B0-427A-8996-17B00C49CD66}"/>
              </a:ext>
            </a:extLst>
          </p:cNvPr>
          <p:cNvSpPr txBox="1"/>
          <p:nvPr/>
        </p:nvSpPr>
        <p:spPr>
          <a:xfrm>
            <a:off x="3580535" y="2524718"/>
            <a:ext cx="139653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50" dirty="0"/>
              <a:t>Bad Bug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6335E-166E-4AE0-AFA6-0B4143648352}"/>
              </a:ext>
            </a:extLst>
          </p:cNvPr>
          <p:cNvSpPr txBox="1"/>
          <p:nvPr/>
        </p:nvSpPr>
        <p:spPr>
          <a:xfrm>
            <a:off x="2401900" y="2501634"/>
            <a:ext cx="6502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0" dirty="0"/>
              <a:t>v/s</a:t>
            </a:r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91BB27D7-95FA-4C6D-9992-9CFEB3030116}"/>
              </a:ext>
            </a:extLst>
          </p:cNvPr>
          <p:cNvSpPr/>
          <p:nvPr/>
        </p:nvSpPr>
        <p:spPr>
          <a:xfrm>
            <a:off x="5589270" y="2322576"/>
            <a:ext cx="939546" cy="912114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9A02AB-6ED6-48F5-BCFB-B2E22B761C35}"/>
              </a:ext>
            </a:extLst>
          </p:cNvPr>
          <p:cNvSpPr txBox="1">
            <a:spLocks/>
          </p:cNvSpPr>
          <p:nvPr/>
        </p:nvSpPr>
        <p:spPr>
          <a:xfrm>
            <a:off x="512064" y="3523137"/>
            <a:ext cx="8441436" cy="555088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100" dirty="0"/>
              <a:t>To assume a continuum or rank based on consistency of associations and prioritize targets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C763FC6-1EC2-4BF4-8BDE-A9FB995D1C3D}"/>
              </a:ext>
            </a:extLst>
          </p:cNvPr>
          <p:cNvSpPr/>
          <p:nvPr/>
        </p:nvSpPr>
        <p:spPr>
          <a:xfrm rot="16200000" flipV="1">
            <a:off x="2193702" y="2627377"/>
            <a:ext cx="1233870" cy="4597146"/>
          </a:xfrm>
          <a:prstGeom prst="rtTriangle">
            <a:avLst/>
          </a:prstGeom>
          <a:gradFill>
            <a:gsLst>
              <a:gs pos="100000">
                <a:srgbClr val="92D050"/>
              </a:gs>
              <a:gs pos="51000">
                <a:srgbClr val="FFFF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F9076-E5C8-489B-8A39-4FD8923C034D}"/>
              </a:ext>
            </a:extLst>
          </p:cNvPr>
          <p:cNvSpPr txBox="1"/>
          <p:nvPr/>
        </p:nvSpPr>
        <p:spPr>
          <a:xfrm rot="16200000">
            <a:off x="-591135" y="4861202"/>
            <a:ext cx="17216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Health-Association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2BD393-3D45-4885-A85F-6BC35676DCA7}"/>
              </a:ext>
            </a:extLst>
          </p:cNvPr>
          <p:cNvSpPr txBox="1"/>
          <p:nvPr/>
        </p:nvSpPr>
        <p:spPr>
          <a:xfrm rot="16200000">
            <a:off x="4458697" y="4861203"/>
            <a:ext cx="17216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Not Associated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193503-2BE3-4708-A231-76DDC103AA18}"/>
              </a:ext>
            </a:extLst>
          </p:cNvPr>
          <p:cNvCxnSpPr/>
          <p:nvPr/>
        </p:nvCxnSpPr>
        <p:spPr>
          <a:xfrm>
            <a:off x="5589270" y="4786884"/>
            <a:ext cx="274320" cy="336042"/>
          </a:xfrm>
          <a:prstGeom prst="line">
            <a:avLst/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A77170-CD16-4E31-846F-414E93CD9622}"/>
              </a:ext>
            </a:extLst>
          </p:cNvPr>
          <p:cNvCxnSpPr>
            <a:cxnSpLocks/>
          </p:cNvCxnSpPr>
          <p:nvPr/>
        </p:nvCxnSpPr>
        <p:spPr>
          <a:xfrm flipH="1">
            <a:off x="5808726" y="4658202"/>
            <a:ext cx="763524" cy="450342"/>
          </a:xfrm>
          <a:prstGeom prst="line">
            <a:avLst/>
          </a:prstGeom>
          <a:ln w="1333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911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92FFA4-CB49-49BE-88A6-57D37FB9E2A8}"/>
              </a:ext>
            </a:extLst>
          </p:cNvPr>
          <p:cNvSpPr txBox="1"/>
          <p:nvPr/>
        </p:nvSpPr>
        <p:spPr>
          <a:xfrm>
            <a:off x="328449" y="174733"/>
            <a:ext cx="7149662" cy="7155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25" dirty="0">
                <a:latin typeface="Arial" panose="020B0604020202020204" pitchFamily="34" charset="0"/>
                <a:cs typeface="Arial" panose="020B0604020202020204" pitchFamily="34" charset="0"/>
              </a:rPr>
              <a:t>Varying degrees of association of microbes with a ‘healthy’ microbiome across globe: Some more frequent than others</a:t>
            </a:r>
            <a:endParaRPr lang="en-IN" sz="20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6E71733-79E4-42AB-A92C-9B1B702A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" y="1365162"/>
            <a:ext cx="6950474" cy="4297727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DCCBE25-CEE6-428B-8407-75890BF4F770}"/>
              </a:ext>
            </a:extLst>
          </p:cNvPr>
          <p:cNvSpPr txBox="1"/>
          <p:nvPr/>
        </p:nvSpPr>
        <p:spPr>
          <a:xfrm rot="10800000" flipV="1">
            <a:off x="4785388" y="5492838"/>
            <a:ext cx="4584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/>
              <a:t>Shete</a:t>
            </a:r>
            <a:r>
              <a:rPr lang="en-IN" sz="1600" b="1" dirty="0"/>
              <a:t>, Ghosh, Annual Review of Medicine,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3B8F4-122A-47D5-B480-5FF71963A6FA}"/>
              </a:ext>
            </a:extLst>
          </p:cNvPr>
          <p:cNvSpPr txBox="1"/>
          <p:nvPr/>
        </p:nvSpPr>
        <p:spPr>
          <a:xfrm>
            <a:off x="168167" y="1080051"/>
            <a:ext cx="817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Overall prevalence of different microbes in healthy gut microbiomes across the world</a:t>
            </a:r>
          </a:p>
        </p:txBody>
      </p:sp>
    </p:spTree>
    <p:extLst>
      <p:ext uri="{BB962C8B-B14F-4D97-AF65-F5344CB8AC3E}">
        <p14:creationId xmlns:p14="http://schemas.microsoft.com/office/powerpoint/2010/main" val="1570329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39262" y="194489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Overall Approach</a:t>
            </a:r>
          </a:p>
        </p:txBody>
      </p:sp>
      <p:graphicFrame>
        <p:nvGraphicFramePr>
          <p:cNvPr id="7" name="Google Shape;198;p11">
            <a:extLst>
              <a:ext uri="{FF2B5EF4-FFF2-40B4-BE49-F238E27FC236}">
                <a16:creationId xmlns:a16="http://schemas.microsoft.com/office/drawing/2014/main" id="{D166301C-06EC-4927-8666-18CE6E037CFB}"/>
              </a:ext>
            </a:extLst>
          </p:cNvPr>
          <p:cNvGraphicFramePr/>
          <p:nvPr/>
        </p:nvGraphicFramePr>
        <p:xfrm>
          <a:off x="1207957" y="1601092"/>
          <a:ext cx="849655" cy="5791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oogle Shape;198;p11">
            <a:extLst>
              <a:ext uri="{FF2B5EF4-FFF2-40B4-BE49-F238E27FC236}">
                <a16:creationId xmlns:a16="http://schemas.microsoft.com/office/drawing/2014/main" id="{436C5503-A4F6-4627-AF21-35639582587D}"/>
              </a:ext>
            </a:extLst>
          </p:cNvPr>
          <p:cNvGraphicFramePr/>
          <p:nvPr/>
        </p:nvGraphicFramePr>
        <p:xfrm>
          <a:off x="1217482" y="2302544"/>
          <a:ext cx="849655" cy="5791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Google Shape;198;p11">
            <a:extLst>
              <a:ext uri="{FF2B5EF4-FFF2-40B4-BE49-F238E27FC236}">
                <a16:creationId xmlns:a16="http://schemas.microsoft.com/office/drawing/2014/main" id="{B04F705D-6E88-4AF5-9C40-783D42EF8B63}"/>
              </a:ext>
            </a:extLst>
          </p:cNvPr>
          <p:cNvGraphicFramePr/>
          <p:nvPr/>
        </p:nvGraphicFramePr>
        <p:xfrm>
          <a:off x="1235016" y="2978422"/>
          <a:ext cx="849655" cy="5791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Google Shape;198;p11">
            <a:extLst>
              <a:ext uri="{FF2B5EF4-FFF2-40B4-BE49-F238E27FC236}">
                <a16:creationId xmlns:a16="http://schemas.microsoft.com/office/drawing/2014/main" id="{45D98031-50ED-451D-8A95-D01E3E49C46B}"/>
              </a:ext>
            </a:extLst>
          </p:cNvPr>
          <p:cNvGraphicFramePr/>
          <p:nvPr/>
        </p:nvGraphicFramePr>
        <p:xfrm>
          <a:off x="1240391" y="3729629"/>
          <a:ext cx="849655" cy="57915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Google Shape;198;p11">
            <a:extLst>
              <a:ext uri="{FF2B5EF4-FFF2-40B4-BE49-F238E27FC236}">
                <a16:creationId xmlns:a16="http://schemas.microsoft.com/office/drawing/2014/main" id="{0D412472-1304-45FA-8A06-B2CFABB4FEEB}"/>
              </a:ext>
            </a:extLst>
          </p:cNvPr>
          <p:cNvGraphicFramePr/>
          <p:nvPr/>
        </p:nvGraphicFramePr>
        <p:xfrm>
          <a:off x="1246057" y="4493294"/>
          <a:ext cx="849655" cy="57915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Google Shape;198;p11">
            <a:extLst>
              <a:ext uri="{FF2B5EF4-FFF2-40B4-BE49-F238E27FC236}">
                <a16:creationId xmlns:a16="http://schemas.microsoft.com/office/drawing/2014/main" id="{DEB2514E-5026-4600-89FE-F6A86FABEF40}"/>
              </a:ext>
            </a:extLst>
          </p:cNvPr>
          <p:cNvGraphicFramePr/>
          <p:nvPr/>
        </p:nvGraphicFramePr>
        <p:xfrm>
          <a:off x="1244541" y="5256057"/>
          <a:ext cx="849655" cy="5791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9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500" u="none" strike="noStrike" cap="none" dirty="0"/>
                    </a:p>
                  </a:txBody>
                  <a:tcPr marL="68588" marR="68588" marT="34294" marB="34294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21A3D9D4-44FF-4C5D-8F02-EA80893B0512}"/>
              </a:ext>
            </a:extLst>
          </p:cNvPr>
          <p:cNvSpPr/>
          <p:nvPr/>
        </p:nvSpPr>
        <p:spPr>
          <a:xfrm>
            <a:off x="2257425" y="1722866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0264B04-B165-41A5-9939-0C604FD532A6}"/>
              </a:ext>
            </a:extLst>
          </p:cNvPr>
          <p:cNvSpPr/>
          <p:nvPr/>
        </p:nvSpPr>
        <p:spPr>
          <a:xfrm>
            <a:off x="2257425" y="2436683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72EED1-7D40-44C3-8BB7-0537A8DFAF86}"/>
              </a:ext>
            </a:extLst>
          </p:cNvPr>
          <p:cNvSpPr/>
          <p:nvPr/>
        </p:nvSpPr>
        <p:spPr>
          <a:xfrm>
            <a:off x="2257425" y="3142252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03E6147-3B2E-49D6-AFF5-43E13C966EE4}"/>
              </a:ext>
            </a:extLst>
          </p:cNvPr>
          <p:cNvSpPr/>
          <p:nvPr/>
        </p:nvSpPr>
        <p:spPr>
          <a:xfrm>
            <a:off x="2238375" y="3856627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AA9E7DB-C492-420D-9A1E-CF96367B9C29}"/>
              </a:ext>
            </a:extLst>
          </p:cNvPr>
          <p:cNvSpPr/>
          <p:nvPr/>
        </p:nvSpPr>
        <p:spPr>
          <a:xfrm>
            <a:off x="2247900" y="4599577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4E855F9-EF4D-4FB5-B408-33C1BE2380D0}"/>
              </a:ext>
            </a:extLst>
          </p:cNvPr>
          <p:cNvSpPr/>
          <p:nvPr/>
        </p:nvSpPr>
        <p:spPr>
          <a:xfrm>
            <a:off x="2228850" y="5437777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60DDE-2CDB-47A0-86EA-5166D982A9E5}"/>
              </a:ext>
            </a:extLst>
          </p:cNvPr>
          <p:cNvSpPr txBox="1"/>
          <p:nvPr/>
        </p:nvSpPr>
        <p:spPr>
          <a:xfrm>
            <a:off x="2438400" y="1720921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81E91C-8710-4568-9BA6-B92179E24588}"/>
              </a:ext>
            </a:extLst>
          </p:cNvPr>
          <p:cNvSpPr txBox="1"/>
          <p:nvPr/>
        </p:nvSpPr>
        <p:spPr>
          <a:xfrm>
            <a:off x="2438400" y="2425771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EE5158-450B-443B-9C69-38CA063F95B8}"/>
              </a:ext>
            </a:extLst>
          </p:cNvPr>
          <p:cNvSpPr txBox="1"/>
          <p:nvPr/>
        </p:nvSpPr>
        <p:spPr>
          <a:xfrm>
            <a:off x="2428875" y="3835471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0FB6B-6D27-4C3A-AD89-F1BE155F59AD}"/>
              </a:ext>
            </a:extLst>
          </p:cNvPr>
          <p:cNvSpPr txBox="1"/>
          <p:nvPr/>
        </p:nvSpPr>
        <p:spPr>
          <a:xfrm>
            <a:off x="2428875" y="4587946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69BFF9-2D75-48FA-892F-E4EDFCC16AC6}"/>
              </a:ext>
            </a:extLst>
          </p:cNvPr>
          <p:cNvSpPr txBox="1"/>
          <p:nvPr/>
        </p:nvSpPr>
        <p:spPr>
          <a:xfrm>
            <a:off x="2428875" y="5426146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2D49AC-7FEF-4819-9C14-D6A063A77F81}"/>
              </a:ext>
            </a:extLst>
          </p:cNvPr>
          <p:cNvSpPr txBox="1"/>
          <p:nvPr/>
        </p:nvSpPr>
        <p:spPr>
          <a:xfrm>
            <a:off x="2428875" y="3121096"/>
            <a:ext cx="28098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Microbes reduced in disease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3CF3AEC-6221-4017-9CC7-409DCE38F787}"/>
              </a:ext>
            </a:extLst>
          </p:cNvPr>
          <p:cNvSpPr/>
          <p:nvPr/>
        </p:nvSpPr>
        <p:spPr>
          <a:xfrm>
            <a:off x="5024438" y="1727628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98C5B45-F370-4F20-9123-F8C57AFBA7BD}"/>
              </a:ext>
            </a:extLst>
          </p:cNvPr>
          <p:cNvSpPr/>
          <p:nvPr/>
        </p:nvSpPr>
        <p:spPr>
          <a:xfrm>
            <a:off x="5024438" y="2441445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822A498-0239-4B53-BCD7-9662C8CCB31B}"/>
              </a:ext>
            </a:extLst>
          </p:cNvPr>
          <p:cNvSpPr/>
          <p:nvPr/>
        </p:nvSpPr>
        <p:spPr>
          <a:xfrm>
            <a:off x="5024438" y="3147014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8A8157A-66D9-4BDF-AB3E-7BE435044579}"/>
              </a:ext>
            </a:extLst>
          </p:cNvPr>
          <p:cNvSpPr/>
          <p:nvPr/>
        </p:nvSpPr>
        <p:spPr>
          <a:xfrm>
            <a:off x="5005388" y="3861389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87A9AD8-B668-48AE-A60C-E1DCC4C7FA4C}"/>
              </a:ext>
            </a:extLst>
          </p:cNvPr>
          <p:cNvSpPr/>
          <p:nvPr/>
        </p:nvSpPr>
        <p:spPr>
          <a:xfrm>
            <a:off x="5014913" y="4604339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9E1094A-02B3-4FB6-8F14-D2A5080C6AC5}"/>
              </a:ext>
            </a:extLst>
          </p:cNvPr>
          <p:cNvSpPr/>
          <p:nvPr/>
        </p:nvSpPr>
        <p:spPr>
          <a:xfrm>
            <a:off x="4995863" y="5442539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5B74E9-9FA9-49CB-B32D-B035D7AA3196}"/>
              </a:ext>
            </a:extLst>
          </p:cNvPr>
          <p:cNvSpPr txBox="1"/>
          <p:nvPr/>
        </p:nvSpPr>
        <p:spPr>
          <a:xfrm rot="16200000">
            <a:off x="3726301" y="3587907"/>
            <a:ext cx="3995954" cy="3000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Rank taxa based on consistency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A96E61-E0A5-4901-96DC-A656A8E0E5EA}"/>
              </a:ext>
            </a:extLst>
          </p:cNvPr>
          <p:cNvSpPr/>
          <p:nvPr/>
        </p:nvSpPr>
        <p:spPr>
          <a:xfrm>
            <a:off x="5967413" y="3565953"/>
            <a:ext cx="381000" cy="274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B3C02F-FA73-4D98-9878-0B96BE2D527E}"/>
              </a:ext>
            </a:extLst>
          </p:cNvPr>
          <p:cNvSpPr txBox="1"/>
          <p:nvPr/>
        </p:nvSpPr>
        <p:spPr>
          <a:xfrm rot="16200000">
            <a:off x="4574026" y="3549807"/>
            <a:ext cx="3995954" cy="30008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350" dirty="0">
                <a:latin typeface="Arial" panose="020B0604020202020204" pitchFamily="34" charset="0"/>
                <a:cs typeface="Arial" panose="020B0604020202020204" pitchFamily="34" charset="0"/>
              </a:rPr>
              <a:t>Ranked Index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5EEF8D-623E-41E6-9CED-E5F0E92024C7}"/>
              </a:ext>
            </a:extLst>
          </p:cNvPr>
          <p:cNvSpPr txBox="1"/>
          <p:nvPr/>
        </p:nvSpPr>
        <p:spPr>
          <a:xfrm rot="16200000">
            <a:off x="-1307151" y="3597330"/>
            <a:ext cx="41262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350" dirty="0"/>
              <a:t>Microbiome Datasets across globes from different diseases across different populations</a:t>
            </a:r>
          </a:p>
        </p:txBody>
      </p:sp>
    </p:spTree>
    <p:extLst>
      <p:ext uri="{BB962C8B-B14F-4D97-AF65-F5344CB8AC3E}">
        <p14:creationId xmlns:p14="http://schemas.microsoft.com/office/powerpoint/2010/main" val="99572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CCDFF-5C27-42E5-AB55-178C5DEF39C9}"/>
              </a:ext>
            </a:extLst>
          </p:cNvPr>
          <p:cNvSpPr txBox="1"/>
          <p:nvPr/>
        </p:nvSpPr>
        <p:spPr>
          <a:xfrm>
            <a:off x="-1" y="1291781"/>
            <a:ext cx="9070427" cy="769441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Global Ranking of 201 gut microbes using large microbiome data collection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9E0C67-CD15-40BD-962D-F39F6930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" y="2387937"/>
            <a:ext cx="8839200" cy="38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4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53EE5C-4A9A-4603-A0E5-09A7940B6E29}"/>
              </a:ext>
            </a:extLst>
          </p:cNvPr>
          <p:cNvSpPr txBox="1"/>
          <p:nvPr/>
        </p:nvSpPr>
        <p:spPr>
          <a:xfrm>
            <a:off x="130699" y="300600"/>
            <a:ext cx="7149662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Other properties are also important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7390C-C75A-4BBB-884E-9E3BDC56E7A8}"/>
              </a:ext>
            </a:extLst>
          </p:cNvPr>
          <p:cNvSpPr/>
          <p:nvPr/>
        </p:nvSpPr>
        <p:spPr>
          <a:xfrm>
            <a:off x="702919" y="2188405"/>
            <a:ext cx="199103" cy="1769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E19FD5-54F2-4C2E-8A98-BE5B17B21351}"/>
              </a:ext>
            </a:extLst>
          </p:cNvPr>
          <p:cNvSpPr/>
          <p:nvPr/>
        </p:nvSpPr>
        <p:spPr>
          <a:xfrm>
            <a:off x="382141" y="1915787"/>
            <a:ext cx="199103" cy="176977"/>
          </a:xfrm>
          <a:prstGeom prst="ellipse">
            <a:avLst/>
          </a:prstGeom>
          <a:solidFill>
            <a:srgbClr val="B4C7E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720EFB-1727-4A0A-92CE-E0C041633970}"/>
              </a:ext>
            </a:extLst>
          </p:cNvPr>
          <p:cNvSpPr/>
          <p:nvPr/>
        </p:nvSpPr>
        <p:spPr>
          <a:xfrm>
            <a:off x="525937" y="2516557"/>
            <a:ext cx="199103" cy="176977"/>
          </a:xfrm>
          <a:prstGeom prst="ellipse">
            <a:avLst/>
          </a:prstGeom>
          <a:solidFill>
            <a:schemeClr val="accent4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AF4C38-A60A-4128-8FA5-BD74E38942B1}"/>
              </a:ext>
            </a:extLst>
          </p:cNvPr>
          <p:cNvSpPr/>
          <p:nvPr/>
        </p:nvSpPr>
        <p:spPr>
          <a:xfrm>
            <a:off x="92980" y="2339580"/>
            <a:ext cx="199103" cy="17697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AA3ADB-3CCE-4468-9CF6-D177C297A603}"/>
              </a:ext>
            </a:extLst>
          </p:cNvPr>
          <p:cNvSpPr/>
          <p:nvPr/>
        </p:nvSpPr>
        <p:spPr>
          <a:xfrm>
            <a:off x="802470" y="1722435"/>
            <a:ext cx="199103" cy="176977"/>
          </a:xfrm>
          <a:prstGeom prst="ellipse">
            <a:avLst/>
          </a:prstGeom>
          <a:solidFill>
            <a:srgbClr val="EAC7C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C0DD57-D6A9-46E7-AAD8-B75286A7E73E}"/>
              </a:ext>
            </a:extLst>
          </p:cNvPr>
          <p:cNvSpPr/>
          <p:nvPr/>
        </p:nvSpPr>
        <p:spPr>
          <a:xfrm>
            <a:off x="1133754" y="2092764"/>
            <a:ext cx="199103" cy="176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1FF386-83F2-40E7-B912-9217181379D3}"/>
              </a:ext>
            </a:extLst>
          </p:cNvPr>
          <p:cNvSpPr/>
          <p:nvPr/>
        </p:nvSpPr>
        <p:spPr>
          <a:xfrm>
            <a:off x="1034202" y="2428068"/>
            <a:ext cx="199103" cy="17697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32657F-DEFC-4931-A71E-F56C649164F1}"/>
              </a:ext>
            </a:extLst>
          </p:cNvPr>
          <p:cNvSpPr/>
          <p:nvPr/>
        </p:nvSpPr>
        <p:spPr>
          <a:xfrm>
            <a:off x="2853571" y="2204780"/>
            <a:ext cx="199103" cy="1769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187107-6E03-4D06-8087-69539C0CE335}"/>
              </a:ext>
            </a:extLst>
          </p:cNvPr>
          <p:cNvSpPr/>
          <p:nvPr/>
        </p:nvSpPr>
        <p:spPr>
          <a:xfrm>
            <a:off x="2532793" y="1932162"/>
            <a:ext cx="199103" cy="1769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B894005-F66D-4449-B09C-220F33B61701}"/>
              </a:ext>
            </a:extLst>
          </p:cNvPr>
          <p:cNvSpPr/>
          <p:nvPr/>
        </p:nvSpPr>
        <p:spPr>
          <a:xfrm>
            <a:off x="2676589" y="2532932"/>
            <a:ext cx="199103" cy="176977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40F89-AC12-4575-A9BA-DD9DC48A40E6}"/>
              </a:ext>
            </a:extLst>
          </p:cNvPr>
          <p:cNvSpPr/>
          <p:nvPr/>
        </p:nvSpPr>
        <p:spPr>
          <a:xfrm>
            <a:off x="2243632" y="2355955"/>
            <a:ext cx="199103" cy="1769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304E8B-B260-4954-B9DC-55A74C3F325B}"/>
              </a:ext>
            </a:extLst>
          </p:cNvPr>
          <p:cNvSpPr/>
          <p:nvPr/>
        </p:nvSpPr>
        <p:spPr>
          <a:xfrm>
            <a:off x="2953122" y="1738810"/>
            <a:ext cx="199103" cy="17697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FE8792-5834-41CC-AF49-DBAC77903F2D}"/>
              </a:ext>
            </a:extLst>
          </p:cNvPr>
          <p:cNvSpPr/>
          <p:nvPr/>
        </p:nvSpPr>
        <p:spPr>
          <a:xfrm>
            <a:off x="3080050" y="2709909"/>
            <a:ext cx="199103" cy="17697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F443E0-29DB-4E95-A2A4-C925F5C55DFE}"/>
              </a:ext>
            </a:extLst>
          </p:cNvPr>
          <p:cNvSpPr/>
          <p:nvPr/>
        </p:nvSpPr>
        <p:spPr>
          <a:xfrm>
            <a:off x="3284406" y="2109138"/>
            <a:ext cx="199103" cy="176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16583A5-D3C9-4CF1-BDA8-1FA3315017F6}"/>
              </a:ext>
            </a:extLst>
          </p:cNvPr>
          <p:cNvSpPr/>
          <p:nvPr/>
        </p:nvSpPr>
        <p:spPr>
          <a:xfrm>
            <a:off x="3184854" y="2444443"/>
            <a:ext cx="199103" cy="176977"/>
          </a:xfrm>
          <a:prstGeom prst="ellipse">
            <a:avLst/>
          </a:prstGeom>
          <a:solidFill>
            <a:srgbClr val="C6B3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98EDD2-6F51-466A-984B-1815E38A222A}"/>
              </a:ext>
            </a:extLst>
          </p:cNvPr>
          <p:cNvSpPr/>
          <p:nvPr/>
        </p:nvSpPr>
        <p:spPr>
          <a:xfrm>
            <a:off x="5122041" y="2172467"/>
            <a:ext cx="199103" cy="17697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3B2FC8-CB72-42D3-9614-31A8E3F7FF90}"/>
              </a:ext>
            </a:extLst>
          </p:cNvPr>
          <p:cNvSpPr/>
          <p:nvPr/>
        </p:nvSpPr>
        <p:spPr>
          <a:xfrm>
            <a:off x="4801264" y="1899849"/>
            <a:ext cx="199103" cy="17697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E9AA2DD-8495-4375-9C03-283372C803D6}"/>
              </a:ext>
            </a:extLst>
          </p:cNvPr>
          <p:cNvSpPr/>
          <p:nvPr/>
        </p:nvSpPr>
        <p:spPr>
          <a:xfrm>
            <a:off x="4945060" y="2500619"/>
            <a:ext cx="199103" cy="176977"/>
          </a:xfrm>
          <a:prstGeom prst="ellipse">
            <a:avLst/>
          </a:prstGeom>
          <a:solidFill>
            <a:srgbClr val="C6B3C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6118D4-8217-4F12-8711-A4D0864D617A}"/>
              </a:ext>
            </a:extLst>
          </p:cNvPr>
          <p:cNvSpPr/>
          <p:nvPr/>
        </p:nvSpPr>
        <p:spPr>
          <a:xfrm>
            <a:off x="4512102" y="2323642"/>
            <a:ext cx="199103" cy="1769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C21623-A8CD-4A33-A888-1E0CC1EF677C}"/>
              </a:ext>
            </a:extLst>
          </p:cNvPr>
          <p:cNvSpPr/>
          <p:nvPr/>
        </p:nvSpPr>
        <p:spPr>
          <a:xfrm>
            <a:off x="5221592" y="1706497"/>
            <a:ext cx="199103" cy="17697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3D9490-77E5-41E5-ACED-D4B378C59E72}"/>
              </a:ext>
            </a:extLst>
          </p:cNvPr>
          <p:cNvSpPr/>
          <p:nvPr/>
        </p:nvSpPr>
        <p:spPr>
          <a:xfrm>
            <a:off x="5348520" y="2677596"/>
            <a:ext cx="199103" cy="17697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33AC69-4A5A-477F-9B33-D186D34DCEAC}"/>
              </a:ext>
            </a:extLst>
          </p:cNvPr>
          <p:cNvSpPr/>
          <p:nvPr/>
        </p:nvSpPr>
        <p:spPr>
          <a:xfrm>
            <a:off x="5552876" y="2076825"/>
            <a:ext cx="199103" cy="17697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1EA86E-9637-4E73-82E6-FE50CE4BF92A}"/>
              </a:ext>
            </a:extLst>
          </p:cNvPr>
          <p:cNvSpPr/>
          <p:nvPr/>
        </p:nvSpPr>
        <p:spPr>
          <a:xfrm>
            <a:off x="5453324" y="2412130"/>
            <a:ext cx="199103" cy="17697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B86B6A-9743-4532-BD80-A6B126770BD9}"/>
              </a:ext>
            </a:extLst>
          </p:cNvPr>
          <p:cNvCxnSpPr>
            <a:cxnSpLocks/>
            <a:stCxn id="7" idx="0"/>
            <a:endCxn id="11" idx="4"/>
          </p:cNvCxnSpPr>
          <p:nvPr/>
        </p:nvCxnSpPr>
        <p:spPr>
          <a:xfrm flipV="1">
            <a:off x="802471" y="1899412"/>
            <a:ext cx="99551" cy="28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4D6377-6636-4E38-992E-A2C82B51CC82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902021" y="2181252"/>
            <a:ext cx="231732" cy="95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8DAC36-BAD6-42ED-B7CB-363EEEBA645F}"/>
              </a:ext>
            </a:extLst>
          </p:cNvPr>
          <p:cNvCxnSpPr>
            <a:cxnSpLocks/>
            <a:stCxn id="7" idx="5"/>
            <a:endCxn id="13" idx="2"/>
          </p:cNvCxnSpPr>
          <p:nvPr/>
        </p:nvCxnSpPr>
        <p:spPr>
          <a:xfrm>
            <a:off x="872864" y="2339464"/>
            <a:ext cx="161338" cy="177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AE3275-16FB-419D-83CB-314933B6E341}"/>
              </a:ext>
            </a:extLst>
          </p:cNvPr>
          <p:cNvCxnSpPr>
            <a:stCxn id="7" idx="1"/>
            <a:endCxn id="8" idx="5"/>
          </p:cNvCxnSpPr>
          <p:nvPr/>
        </p:nvCxnSpPr>
        <p:spPr>
          <a:xfrm flipH="1" flipV="1">
            <a:off x="552086" y="2066846"/>
            <a:ext cx="179990" cy="14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99B7B0-4F65-4ED8-8D1E-70F42755DC9D}"/>
              </a:ext>
            </a:extLst>
          </p:cNvPr>
          <p:cNvCxnSpPr>
            <a:stCxn id="7" idx="3"/>
            <a:endCxn id="10" idx="6"/>
          </p:cNvCxnSpPr>
          <p:nvPr/>
        </p:nvCxnSpPr>
        <p:spPr>
          <a:xfrm flipH="1">
            <a:off x="292082" y="2339464"/>
            <a:ext cx="439994" cy="88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EE84EE-A032-45F1-93B9-85E672DB515D}"/>
              </a:ext>
            </a:extLst>
          </p:cNvPr>
          <p:cNvCxnSpPr>
            <a:stCxn id="7" idx="4"/>
            <a:endCxn id="9" idx="7"/>
          </p:cNvCxnSpPr>
          <p:nvPr/>
        </p:nvCxnSpPr>
        <p:spPr>
          <a:xfrm flipH="1">
            <a:off x="695883" y="2365382"/>
            <a:ext cx="106588" cy="177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81D779-AEC1-4DCA-88FF-AD125FFD627E}"/>
              </a:ext>
            </a:extLst>
          </p:cNvPr>
          <p:cNvCxnSpPr>
            <a:cxnSpLocks/>
            <a:stCxn id="14" idx="0"/>
            <a:endCxn id="18" idx="4"/>
          </p:cNvCxnSpPr>
          <p:nvPr/>
        </p:nvCxnSpPr>
        <p:spPr>
          <a:xfrm flipV="1">
            <a:off x="2953123" y="1915787"/>
            <a:ext cx="99551" cy="28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E2B0BB7-CEB6-4FB0-9441-0BA9DD169F6F}"/>
              </a:ext>
            </a:extLst>
          </p:cNvPr>
          <p:cNvCxnSpPr>
            <a:stCxn id="14" idx="6"/>
            <a:endCxn id="20" idx="2"/>
          </p:cNvCxnSpPr>
          <p:nvPr/>
        </p:nvCxnSpPr>
        <p:spPr>
          <a:xfrm flipV="1">
            <a:off x="3052673" y="2197627"/>
            <a:ext cx="231732" cy="95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30E1057-D52C-4723-8732-66551EF87989}"/>
              </a:ext>
            </a:extLst>
          </p:cNvPr>
          <p:cNvCxnSpPr>
            <a:cxnSpLocks/>
            <a:stCxn id="14" idx="5"/>
            <a:endCxn id="21" idx="1"/>
          </p:cNvCxnSpPr>
          <p:nvPr/>
        </p:nvCxnSpPr>
        <p:spPr>
          <a:xfrm>
            <a:off x="3023515" y="2355839"/>
            <a:ext cx="190496" cy="11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4D932B1-082A-4E86-9307-0C58A70261AD}"/>
              </a:ext>
            </a:extLst>
          </p:cNvPr>
          <p:cNvCxnSpPr>
            <a:stCxn id="14" idx="5"/>
            <a:endCxn id="19" idx="1"/>
          </p:cNvCxnSpPr>
          <p:nvPr/>
        </p:nvCxnSpPr>
        <p:spPr>
          <a:xfrm>
            <a:off x="3023516" y="2355838"/>
            <a:ext cx="85691" cy="379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040EAE-A9F2-44CC-B49E-107124F7905E}"/>
              </a:ext>
            </a:extLst>
          </p:cNvPr>
          <p:cNvCxnSpPr>
            <a:stCxn id="14" idx="3"/>
            <a:endCxn id="16" idx="7"/>
          </p:cNvCxnSpPr>
          <p:nvPr/>
        </p:nvCxnSpPr>
        <p:spPr>
          <a:xfrm flipH="1">
            <a:off x="2846534" y="2355839"/>
            <a:ext cx="36194" cy="203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FB5375-C0AA-47CD-8A89-3CB7A3011830}"/>
              </a:ext>
            </a:extLst>
          </p:cNvPr>
          <p:cNvCxnSpPr>
            <a:stCxn id="14" idx="1"/>
            <a:endCxn id="15" idx="5"/>
          </p:cNvCxnSpPr>
          <p:nvPr/>
        </p:nvCxnSpPr>
        <p:spPr>
          <a:xfrm flipH="1" flipV="1">
            <a:off x="2702738" y="2083220"/>
            <a:ext cx="179990" cy="14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4E6535-3F77-4C1D-97D9-9FB7216E7768}"/>
              </a:ext>
            </a:extLst>
          </p:cNvPr>
          <p:cNvCxnSpPr>
            <a:stCxn id="14" idx="2"/>
            <a:endCxn id="17" idx="6"/>
          </p:cNvCxnSpPr>
          <p:nvPr/>
        </p:nvCxnSpPr>
        <p:spPr>
          <a:xfrm flipH="1">
            <a:off x="2442735" y="2293269"/>
            <a:ext cx="410836" cy="1511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E400EE-3B63-4330-BD82-E94FE43558A3}"/>
              </a:ext>
            </a:extLst>
          </p:cNvPr>
          <p:cNvCxnSpPr>
            <a:stCxn id="22" idx="4"/>
            <a:endCxn id="27" idx="0"/>
          </p:cNvCxnSpPr>
          <p:nvPr/>
        </p:nvCxnSpPr>
        <p:spPr>
          <a:xfrm>
            <a:off x="5221592" y="2349443"/>
            <a:ext cx="226479" cy="328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C391CA-F932-44F8-96A3-FE6A53899EFA}"/>
              </a:ext>
            </a:extLst>
          </p:cNvPr>
          <p:cNvCxnSpPr>
            <a:stCxn id="22" idx="5"/>
            <a:endCxn id="29" idx="1"/>
          </p:cNvCxnSpPr>
          <p:nvPr/>
        </p:nvCxnSpPr>
        <p:spPr>
          <a:xfrm>
            <a:off x="5291986" y="2323526"/>
            <a:ext cx="190496" cy="11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094EF-0D73-4597-9945-D3F1072DB81F}"/>
              </a:ext>
            </a:extLst>
          </p:cNvPr>
          <p:cNvCxnSpPr>
            <a:stCxn id="22" idx="7"/>
            <a:endCxn id="28" idx="2"/>
          </p:cNvCxnSpPr>
          <p:nvPr/>
        </p:nvCxnSpPr>
        <p:spPr>
          <a:xfrm flipV="1">
            <a:off x="5291986" y="2165314"/>
            <a:ext cx="260890" cy="330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EE5CC1-B74C-4B5F-8980-72E503615400}"/>
              </a:ext>
            </a:extLst>
          </p:cNvPr>
          <p:cNvCxnSpPr>
            <a:stCxn id="22" idx="0"/>
            <a:endCxn id="26" idx="4"/>
          </p:cNvCxnSpPr>
          <p:nvPr/>
        </p:nvCxnSpPr>
        <p:spPr>
          <a:xfrm flipV="1">
            <a:off x="5221593" y="1883474"/>
            <a:ext cx="99551" cy="288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BBD725-B319-43DF-8813-F6ACA3571122}"/>
              </a:ext>
            </a:extLst>
          </p:cNvPr>
          <p:cNvCxnSpPr>
            <a:stCxn id="22" idx="1"/>
            <a:endCxn id="23" idx="5"/>
          </p:cNvCxnSpPr>
          <p:nvPr/>
        </p:nvCxnSpPr>
        <p:spPr>
          <a:xfrm flipH="1" flipV="1">
            <a:off x="4971208" y="2050907"/>
            <a:ext cx="179990" cy="147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2ECC69-7EFD-47C7-BEE9-04334E79AEB7}"/>
              </a:ext>
            </a:extLst>
          </p:cNvPr>
          <p:cNvCxnSpPr>
            <a:stCxn id="22" idx="2"/>
            <a:endCxn id="25" idx="7"/>
          </p:cNvCxnSpPr>
          <p:nvPr/>
        </p:nvCxnSpPr>
        <p:spPr>
          <a:xfrm flipH="1">
            <a:off x="4682047" y="2260956"/>
            <a:ext cx="439994" cy="886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6777095-1F7C-4700-9358-64AEEA2FC4C6}"/>
              </a:ext>
            </a:extLst>
          </p:cNvPr>
          <p:cNvCxnSpPr>
            <a:stCxn id="22" idx="4"/>
            <a:endCxn id="24" idx="7"/>
          </p:cNvCxnSpPr>
          <p:nvPr/>
        </p:nvCxnSpPr>
        <p:spPr>
          <a:xfrm flipH="1">
            <a:off x="5115005" y="2349443"/>
            <a:ext cx="106588" cy="1770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ABC95A3F-671B-4459-8013-EA5FFD58B61B}"/>
              </a:ext>
            </a:extLst>
          </p:cNvPr>
          <p:cNvSpPr/>
          <p:nvPr/>
        </p:nvSpPr>
        <p:spPr>
          <a:xfrm>
            <a:off x="616529" y="2124646"/>
            <a:ext cx="349758" cy="31546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6F807C4-C165-47A9-8ED2-1AA35E974101}"/>
              </a:ext>
            </a:extLst>
          </p:cNvPr>
          <p:cNvSpPr/>
          <p:nvPr/>
        </p:nvSpPr>
        <p:spPr>
          <a:xfrm>
            <a:off x="2774513" y="2129218"/>
            <a:ext cx="349758" cy="31546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5262CB-CD84-497B-B42C-EE0AE270F919}"/>
              </a:ext>
            </a:extLst>
          </p:cNvPr>
          <p:cNvSpPr/>
          <p:nvPr/>
        </p:nvSpPr>
        <p:spPr>
          <a:xfrm>
            <a:off x="5055941" y="2120074"/>
            <a:ext cx="349758" cy="315468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09DB6D-6D7F-4792-8D70-B0E125DAE626}"/>
              </a:ext>
            </a:extLst>
          </p:cNvPr>
          <p:cNvSpPr txBox="1"/>
          <p:nvPr/>
        </p:nvSpPr>
        <p:spPr>
          <a:xfrm>
            <a:off x="36773" y="1289612"/>
            <a:ext cx="162736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50" dirty="0">
                <a:latin typeface="Arial" panose="020B0604020202020204" pitchFamily="34" charset="0"/>
                <a:cs typeface="Arial" panose="020B0604020202020204" pitchFamily="34" charset="0"/>
              </a:rPr>
              <a:t>Prevalence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94EAF0-CA86-4247-94BF-DE8F587DBBE8}"/>
              </a:ext>
            </a:extLst>
          </p:cNvPr>
          <p:cNvSpPr txBox="1"/>
          <p:nvPr/>
        </p:nvSpPr>
        <p:spPr>
          <a:xfrm>
            <a:off x="3954049" y="1323577"/>
            <a:ext cx="135485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50" dirty="0">
                <a:latin typeface="Arial" panose="020B0604020202020204" pitchFamily="34" charset="0"/>
                <a:cs typeface="Arial" panose="020B0604020202020204" pitchFamily="34" charset="0"/>
              </a:rPr>
              <a:t>Influence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1B5967E-DAFC-46DE-B1FD-EC854FC6E858}"/>
              </a:ext>
            </a:extLst>
          </p:cNvPr>
          <p:cNvSpPr txBox="1"/>
          <p:nvPr/>
        </p:nvSpPr>
        <p:spPr>
          <a:xfrm>
            <a:off x="6029160" y="1446485"/>
            <a:ext cx="3008703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Core-Association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142081-0EB1-45C6-8E6D-5E74743F35F9}"/>
              </a:ext>
            </a:extLst>
          </p:cNvPr>
          <p:cNvSpPr txBox="1"/>
          <p:nvPr/>
        </p:nvSpPr>
        <p:spPr>
          <a:xfrm>
            <a:off x="382141" y="3679320"/>
            <a:ext cx="76884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rgbClr val="2616F2"/>
                </a:solidFill>
              </a:rPr>
              <a:t>Remember Anna Karenina Principle …..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1B61621-DF18-415C-A8A3-770CA46E84E4}"/>
              </a:ext>
            </a:extLst>
          </p:cNvPr>
          <p:cNvSpPr txBox="1"/>
          <p:nvPr/>
        </p:nvSpPr>
        <p:spPr>
          <a:xfrm>
            <a:off x="382141" y="4538581"/>
            <a:ext cx="768849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rgbClr val="2616F2"/>
                </a:solidFill>
              </a:rPr>
              <a:t>A good microbe is someone which is not simply associated with health but also is easily accepted into the baseline gut microbiome</a:t>
            </a:r>
          </a:p>
        </p:txBody>
      </p:sp>
    </p:spTree>
    <p:extLst>
      <p:ext uri="{BB962C8B-B14F-4D97-AF65-F5344CB8AC3E}">
        <p14:creationId xmlns:p14="http://schemas.microsoft.com/office/powerpoint/2010/main" val="28332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53EE5C-4A9A-4603-A0E5-09A7940B6E29}"/>
              </a:ext>
            </a:extLst>
          </p:cNvPr>
          <p:cNvSpPr txBox="1"/>
          <p:nvPr/>
        </p:nvSpPr>
        <p:spPr>
          <a:xfrm>
            <a:off x="130699" y="300600"/>
            <a:ext cx="7149662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Other properties are also important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5EC944-209E-4459-9D8B-4A48D3965903}"/>
              </a:ext>
            </a:extLst>
          </p:cNvPr>
          <p:cNvGrpSpPr/>
          <p:nvPr/>
        </p:nvGrpSpPr>
        <p:grpSpPr>
          <a:xfrm>
            <a:off x="116681" y="1220863"/>
            <a:ext cx="2777771" cy="2226181"/>
            <a:chOff x="155575" y="3914245"/>
            <a:chExt cx="3703694" cy="296824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94122D33-4C6F-4AD7-A330-7DEC9FBB954B}"/>
                </a:ext>
              </a:extLst>
            </p:cNvPr>
            <p:cNvGrpSpPr/>
            <p:nvPr/>
          </p:nvGrpSpPr>
          <p:grpSpPr>
            <a:xfrm>
              <a:off x="155575" y="3914245"/>
              <a:ext cx="3703694" cy="2804102"/>
              <a:chOff x="155575" y="3557629"/>
              <a:chExt cx="3703694" cy="280410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23BF345-68DB-4577-B1E9-ACBFC3E6F3C7}"/>
                  </a:ext>
                </a:extLst>
              </p:cNvPr>
              <p:cNvSpPr/>
              <p:nvPr/>
            </p:nvSpPr>
            <p:spPr>
              <a:xfrm>
                <a:off x="968827" y="5641849"/>
                <a:ext cx="265471" cy="235969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A30B0AF-ED15-40F5-89E4-A181329F39B6}"/>
                  </a:ext>
                </a:extLst>
              </p:cNvPr>
              <p:cNvSpPr/>
              <p:nvPr/>
            </p:nvSpPr>
            <p:spPr>
              <a:xfrm>
                <a:off x="541124" y="5278358"/>
                <a:ext cx="265471" cy="235969"/>
              </a:xfrm>
              <a:prstGeom prst="ellipse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C92B2CF-C0A3-449B-98DC-95E230214264}"/>
                  </a:ext>
                </a:extLst>
              </p:cNvPr>
              <p:cNvSpPr/>
              <p:nvPr/>
            </p:nvSpPr>
            <p:spPr>
              <a:xfrm>
                <a:off x="732852" y="6079385"/>
                <a:ext cx="265471" cy="23596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47B4822-8C82-48EA-9E87-F3AB5485F975}"/>
                  </a:ext>
                </a:extLst>
              </p:cNvPr>
              <p:cNvSpPr/>
              <p:nvPr/>
            </p:nvSpPr>
            <p:spPr>
              <a:xfrm>
                <a:off x="155575" y="5843416"/>
                <a:ext cx="265471" cy="2359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C1DA15E2-142A-4346-B422-A9488ECA068E}"/>
                  </a:ext>
                </a:extLst>
              </p:cNvPr>
              <p:cNvSpPr/>
              <p:nvPr/>
            </p:nvSpPr>
            <p:spPr>
              <a:xfrm>
                <a:off x="1101562" y="5020556"/>
                <a:ext cx="265471" cy="235969"/>
              </a:xfrm>
              <a:prstGeom prst="ellipse">
                <a:avLst/>
              </a:prstGeom>
              <a:solidFill>
                <a:srgbClr val="EAC7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D72B7114-ACAF-4036-A24F-AD538A37677A}"/>
                  </a:ext>
                </a:extLst>
              </p:cNvPr>
              <p:cNvSpPr/>
              <p:nvPr/>
            </p:nvSpPr>
            <p:spPr>
              <a:xfrm>
                <a:off x="1543274" y="5514327"/>
                <a:ext cx="265471" cy="235969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4BADC0D-727C-4643-B394-E8B3D7AD5C5F}"/>
                  </a:ext>
                </a:extLst>
              </p:cNvPr>
              <p:cNvSpPr/>
              <p:nvPr/>
            </p:nvSpPr>
            <p:spPr>
              <a:xfrm>
                <a:off x="1410538" y="5961400"/>
                <a:ext cx="265471" cy="235969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6D57380-5124-46E0-9B5A-244EC3456AFA}"/>
                  </a:ext>
                </a:extLst>
              </p:cNvPr>
              <p:cNvCxnSpPr>
                <a:cxnSpLocks/>
                <a:stCxn id="58" idx="0"/>
                <a:endCxn id="62" idx="4"/>
              </p:cNvCxnSpPr>
              <p:nvPr/>
            </p:nvCxnSpPr>
            <p:spPr>
              <a:xfrm flipV="1">
                <a:off x="1101563" y="5256525"/>
                <a:ext cx="132735" cy="385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C5ED890E-7BE5-4973-A0DB-C1B6873C1F66}"/>
                  </a:ext>
                </a:extLst>
              </p:cNvPr>
              <p:cNvCxnSpPr>
                <a:stCxn id="58" idx="6"/>
                <a:endCxn id="63" idx="2"/>
              </p:cNvCxnSpPr>
              <p:nvPr/>
            </p:nvCxnSpPr>
            <p:spPr>
              <a:xfrm flipV="1">
                <a:off x="1234298" y="5632312"/>
                <a:ext cx="308976" cy="12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B615052-E042-4501-95C3-E21F154DB755}"/>
                  </a:ext>
                </a:extLst>
              </p:cNvPr>
              <p:cNvCxnSpPr>
                <a:cxnSpLocks/>
                <a:stCxn id="58" idx="5"/>
                <a:endCxn id="64" idx="2"/>
              </p:cNvCxnSpPr>
              <p:nvPr/>
            </p:nvCxnSpPr>
            <p:spPr>
              <a:xfrm>
                <a:off x="1195421" y="5843261"/>
                <a:ext cx="215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384FE6F-690F-4E36-BEA5-671F47B94F0B}"/>
                  </a:ext>
                </a:extLst>
              </p:cNvPr>
              <p:cNvCxnSpPr>
                <a:stCxn id="58" idx="1"/>
                <a:endCxn id="59" idx="5"/>
              </p:cNvCxnSpPr>
              <p:nvPr/>
            </p:nvCxnSpPr>
            <p:spPr>
              <a:xfrm flipH="1" flipV="1">
                <a:off x="767718" y="5479770"/>
                <a:ext cx="239986" cy="196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930E22F-D8A6-4858-B188-6CA63DBD5A43}"/>
                  </a:ext>
                </a:extLst>
              </p:cNvPr>
              <p:cNvCxnSpPr>
                <a:stCxn id="58" idx="3"/>
                <a:endCxn id="61" idx="6"/>
              </p:cNvCxnSpPr>
              <p:nvPr/>
            </p:nvCxnSpPr>
            <p:spPr>
              <a:xfrm flipH="1">
                <a:off x="421046" y="5843261"/>
                <a:ext cx="586658" cy="1181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9898DC96-ADD2-4BAF-BE50-DB5F801CDC33}"/>
                  </a:ext>
                </a:extLst>
              </p:cNvPr>
              <p:cNvCxnSpPr>
                <a:stCxn id="58" idx="4"/>
                <a:endCxn id="60" idx="7"/>
              </p:cNvCxnSpPr>
              <p:nvPr/>
            </p:nvCxnSpPr>
            <p:spPr>
              <a:xfrm flipH="1">
                <a:off x="959446" y="5877818"/>
                <a:ext cx="142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D3FE8BA-DB38-4E1B-A0E1-DF28535AB7A9}"/>
                  </a:ext>
                </a:extLst>
              </p:cNvPr>
              <p:cNvSpPr txBox="1"/>
              <p:nvPr/>
            </p:nvSpPr>
            <p:spPr>
              <a:xfrm>
                <a:off x="320527" y="4178393"/>
                <a:ext cx="159320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dirty="0"/>
                  <a:t>Microbiome 1 (T1)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B664ECA-A341-4B93-AD3D-B0DE0210167C}"/>
                  </a:ext>
                </a:extLst>
              </p:cNvPr>
              <p:cNvSpPr/>
              <p:nvPr/>
            </p:nvSpPr>
            <p:spPr>
              <a:xfrm>
                <a:off x="2923377" y="5796673"/>
                <a:ext cx="176240" cy="127522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E1FEB2A-3009-467E-B811-1C49394F1C90}"/>
                  </a:ext>
                </a:extLst>
              </p:cNvPr>
              <p:cNvSpPr/>
              <p:nvPr/>
            </p:nvSpPr>
            <p:spPr>
              <a:xfrm>
                <a:off x="2495673" y="5324735"/>
                <a:ext cx="265471" cy="235969"/>
              </a:xfrm>
              <a:prstGeom prst="ellipse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B949E862-FCDE-4031-9B47-4E26231E3A86}"/>
                  </a:ext>
                </a:extLst>
              </p:cNvPr>
              <p:cNvSpPr/>
              <p:nvPr/>
            </p:nvSpPr>
            <p:spPr>
              <a:xfrm>
                <a:off x="3056111" y="5066933"/>
                <a:ext cx="265471" cy="235969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A815006-B231-41C1-98E4-F44402D31D6D}"/>
                  </a:ext>
                </a:extLst>
              </p:cNvPr>
              <p:cNvSpPr/>
              <p:nvPr/>
            </p:nvSpPr>
            <p:spPr>
              <a:xfrm>
                <a:off x="3497823" y="5560704"/>
                <a:ext cx="265471" cy="235969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35FD337-EE32-47B4-92F3-26894904239E}"/>
                  </a:ext>
                </a:extLst>
              </p:cNvPr>
              <p:cNvSpPr/>
              <p:nvPr/>
            </p:nvSpPr>
            <p:spPr>
              <a:xfrm>
                <a:off x="3124947" y="6125762"/>
                <a:ext cx="265471" cy="235969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E18CBC58-EDC5-4C0C-A195-844434E58635}"/>
                  </a:ext>
                </a:extLst>
              </p:cNvPr>
              <p:cNvCxnSpPr>
                <a:cxnSpLocks/>
                <a:stCxn id="72" idx="0"/>
                <a:endCxn id="74" idx="4"/>
              </p:cNvCxnSpPr>
              <p:nvPr/>
            </p:nvCxnSpPr>
            <p:spPr>
              <a:xfrm flipV="1">
                <a:off x="3011497" y="5302902"/>
                <a:ext cx="177350" cy="493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D51EAA2-1F53-45EC-8728-F2EF1EAACC71}"/>
                  </a:ext>
                </a:extLst>
              </p:cNvPr>
              <p:cNvCxnSpPr>
                <a:cxnSpLocks/>
                <a:stCxn id="72" idx="6"/>
                <a:endCxn id="75" idx="2"/>
              </p:cNvCxnSpPr>
              <p:nvPr/>
            </p:nvCxnSpPr>
            <p:spPr>
              <a:xfrm flipV="1">
                <a:off x="3099617" y="5678689"/>
                <a:ext cx="398206" cy="1817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006FCE31-1FA2-4012-9F22-3A5F084E35A6}"/>
                  </a:ext>
                </a:extLst>
              </p:cNvPr>
              <p:cNvCxnSpPr>
                <a:cxnSpLocks/>
                <a:stCxn id="72" idx="5"/>
                <a:endCxn id="76" idx="2"/>
              </p:cNvCxnSpPr>
              <p:nvPr/>
            </p:nvCxnSpPr>
            <p:spPr>
              <a:xfrm>
                <a:off x="3073807" y="5905520"/>
                <a:ext cx="51140" cy="3382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CD7F737-0240-45B2-AB00-EE7275B6D10C}"/>
                  </a:ext>
                </a:extLst>
              </p:cNvPr>
              <p:cNvCxnSpPr>
                <a:cxnSpLocks/>
                <a:stCxn id="72" idx="1"/>
                <a:endCxn id="73" idx="5"/>
              </p:cNvCxnSpPr>
              <p:nvPr/>
            </p:nvCxnSpPr>
            <p:spPr>
              <a:xfrm flipH="1" flipV="1">
                <a:off x="2722267" y="5526147"/>
                <a:ext cx="226920" cy="2892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A3E0A68-B103-47E8-9650-B81E4143DE38}"/>
                  </a:ext>
                </a:extLst>
              </p:cNvPr>
              <p:cNvSpPr txBox="1"/>
              <p:nvPr/>
            </p:nvSpPr>
            <p:spPr>
              <a:xfrm>
                <a:off x="2266063" y="4233257"/>
                <a:ext cx="159320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dirty="0"/>
                  <a:t>Microbiome 1 (T2)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CD3D2E1-84D0-4C6F-AE87-FA3E6049BE63}"/>
                  </a:ext>
                </a:extLst>
              </p:cNvPr>
              <p:cNvSpPr txBox="1"/>
              <p:nvPr/>
            </p:nvSpPr>
            <p:spPr>
              <a:xfrm>
                <a:off x="341458" y="3557629"/>
                <a:ext cx="2605898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250" dirty="0">
                    <a:latin typeface="Arial" panose="020B0604020202020204" pitchFamily="34" charset="0"/>
                    <a:cs typeface="Arial" panose="020B0604020202020204" pitchFamily="34" charset="0"/>
                  </a:rPr>
                  <a:t>Stability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B81C096-F9B0-46FB-BF46-530BE9F284E8}"/>
                </a:ext>
              </a:extLst>
            </p:cNvPr>
            <p:cNvSpPr txBox="1"/>
            <p:nvPr/>
          </p:nvSpPr>
          <p:spPr>
            <a:xfrm>
              <a:off x="1586929" y="6482376"/>
              <a:ext cx="143509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dirty="0"/>
                <a:t>Low Stability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385AF5B-17C2-45AF-87F5-16B01F3535EA}"/>
              </a:ext>
            </a:extLst>
          </p:cNvPr>
          <p:cNvGrpSpPr/>
          <p:nvPr/>
        </p:nvGrpSpPr>
        <p:grpSpPr>
          <a:xfrm>
            <a:off x="3611873" y="1722764"/>
            <a:ext cx="2918915" cy="1754392"/>
            <a:chOff x="4815829" y="4583448"/>
            <a:chExt cx="3891886" cy="2339189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D4BAE6F-0CA8-4AC4-B217-C7D48E399302}"/>
                </a:ext>
              </a:extLst>
            </p:cNvPr>
            <p:cNvGrpSpPr/>
            <p:nvPr/>
          </p:nvGrpSpPr>
          <p:grpSpPr>
            <a:xfrm>
              <a:off x="4815829" y="4583448"/>
              <a:ext cx="3891886" cy="2254945"/>
              <a:chOff x="6350444" y="4178393"/>
              <a:chExt cx="3891886" cy="225494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394C110-CF49-40EB-B056-69CD33F8F76B}"/>
                  </a:ext>
                </a:extLst>
              </p:cNvPr>
              <p:cNvSpPr/>
              <p:nvPr/>
            </p:nvSpPr>
            <p:spPr>
              <a:xfrm>
                <a:off x="7007757" y="5644097"/>
                <a:ext cx="265471" cy="235969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2301573-F401-4B7C-974E-45B5DA71A737}"/>
                  </a:ext>
                </a:extLst>
              </p:cNvPr>
              <p:cNvSpPr/>
              <p:nvPr/>
            </p:nvSpPr>
            <p:spPr>
              <a:xfrm>
                <a:off x="6580054" y="5280606"/>
                <a:ext cx="265471" cy="235969"/>
              </a:xfrm>
              <a:prstGeom prst="ellipse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3A3AC04-0851-4D79-BBF5-916B2AB99C68}"/>
                  </a:ext>
                </a:extLst>
              </p:cNvPr>
              <p:cNvSpPr/>
              <p:nvPr/>
            </p:nvSpPr>
            <p:spPr>
              <a:xfrm>
                <a:off x="6771782" y="6081633"/>
                <a:ext cx="265471" cy="23596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7CE3E7F-E936-4875-BE83-F49C212C7999}"/>
                  </a:ext>
                </a:extLst>
              </p:cNvPr>
              <p:cNvSpPr/>
              <p:nvPr/>
            </p:nvSpPr>
            <p:spPr>
              <a:xfrm>
                <a:off x="6448505" y="5718664"/>
                <a:ext cx="265471" cy="2359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5F08E50-D2CF-4CDB-BB79-37CDBE0F6A63}"/>
                  </a:ext>
                </a:extLst>
              </p:cNvPr>
              <p:cNvSpPr/>
              <p:nvPr/>
            </p:nvSpPr>
            <p:spPr>
              <a:xfrm>
                <a:off x="7140492" y="5022804"/>
                <a:ext cx="265471" cy="235969"/>
              </a:xfrm>
              <a:prstGeom prst="ellipse">
                <a:avLst/>
              </a:prstGeom>
              <a:solidFill>
                <a:srgbClr val="EAC7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021EFA2-67C4-4DEA-9C5F-B059992A0B63}"/>
                  </a:ext>
                </a:extLst>
              </p:cNvPr>
              <p:cNvSpPr/>
              <p:nvPr/>
            </p:nvSpPr>
            <p:spPr>
              <a:xfrm>
                <a:off x="7582204" y="5516575"/>
                <a:ext cx="265471" cy="235969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A848BAB-7A33-4AA3-A2D4-5160C5D2D5B7}"/>
                  </a:ext>
                </a:extLst>
              </p:cNvPr>
              <p:cNvSpPr/>
              <p:nvPr/>
            </p:nvSpPr>
            <p:spPr>
              <a:xfrm>
                <a:off x="7449468" y="5963648"/>
                <a:ext cx="265471" cy="235969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C679FC6D-56CD-4149-8743-1042822A1D37}"/>
                  </a:ext>
                </a:extLst>
              </p:cNvPr>
              <p:cNvCxnSpPr>
                <a:cxnSpLocks/>
                <a:stCxn id="86" idx="0"/>
                <a:endCxn id="90" idx="4"/>
              </p:cNvCxnSpPr>
              <p:nvPr/>
            </p:nvCxnSpPr>
            <p:spPr>
              <a:xfrm flipV="1">
                <a:off x="7140493" y="5258773"/>
                <a:ext cx="132735" cy="385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8A388413-5166-4D1D-BC10-EC3205F793C2}"/>
                  </a:ext>
                </a:extLst>
              </p:cNvPr>
              <p:cNvCxnSpPr>
                <a:stCxn id="86" idx="6"/>
                <a:endCxn id="91" idx="2"/>
              </p:cNvCxnSpPr>
              <p:nvPr/>
            </p:nvCxnSpPr>
            <p:spPr>
              <a:xfrm flipV="1">
                <a:off x="7273228" y="5634560"/>
                <a:ext cx="308976" cy="12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60F9772F-31EE-472A-AC37-E5C7BD8C11C1}"/>
                  </a:ext>
                </a:extLst>
              </p:cNvPr>
              <p:cNvCxnSpPr>
                <a:cxnSpLocks/>
                <a:stCxn id="86" idx="5"/>
                <a:endCxn id="92" idx="2"/>
              </p:cNvCxnSpPr>
              <p:nvPr/>
            </p:nvCxnSpPr>
            <p:spPr>
              <a:xfrm>
                <a:off x="7234351" y="5845509"/>
                <a:ext cx="215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CF656AD7-2EA1-463F-9507-110AC1729039}"/>
                  </a:ext>
                </a:extLst>
              </p:cNvPr>
              <p:cNvCxnSpPr>
                <a:stCxn id="86" idx="1"/>
                <a:endCxn id="87" idx="5"/>
              </p:cNvCxnSpPr>
              <p:nvPr/>
            </p:nvCxnSpPr>
            <p:spPr>
              <a:xfrm flipH="1" flipV="1">
                <a:off x="6806648" y="5482018"/>
                <a:ext cx="239986" cy="196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551BA05-1E7F-456A-9B1D-3E894F7A46AD}"/>
                  </a:ext>
                </a:extLst>
              </p:cNvPr>
              <p:cNvCxnSpPr>
                <a:stCxn id="86" idx="3"/>
                <a:endCxn id="89" idx="6"/>
              </p:cNvCxnSpPr>
              <p:nvPr/>
            </p:nvCxnSpPr>
            <p:spPr>
              <a:xfrm flipH="1" flipV="1">
                <a:off x="6713976" y="5836649"/>
                <a:ext cx="332658" cy="8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B4A7A514-F90F-4CE1-B7D1-39773F3CD8F4}"/>
                  </a:ext>
                </a:extLst>
              </p:cNvPr>
              <p:cNvCxnSpPr>
                <a:stCxn id="86" idx="4"/>
                <a:endCxn id="88" idx="7"/>
              </p:cNvCxnSpPr>
              <p:nvPr/>
            </p:nvCxnSpPr>
            <p:spPr>
              <a:xfrm flipH="1">
                <a:off x="6998376" y="5880066"/>
                <a:ext cx="142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3062C20-A3B5-4CF8-BA8E-15607815032A}"/>
                  </a:ext>
                </a:extLst>
              </p:cNvPr>
              <p:cNvSpPr txBox="1"/>
              <p:nvPr/>
            </p:nvSpPr>
            <p:spPr>
              <a:xfrm>
                <a:off x="6350444" y="4178393"/>
                <a:ext cx="15932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dirty="0"/>
                  <a:t>Microbiome 2 (T1)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303961D-0E67-40A1-BD4A-4C4ADE071E5E}"/>
                  </a:ext>
                </a:extLst>
              </p:cNvPr>
              <p:cNvSpPr txBox="1"/>
              <p:nvPr/>
            </p:nvSpPr>
            <p:spPr>
              <a:xfrm>
                <a:off x="8649123" y="4178393"/>
                <a:ext cx="159320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500" dirty="0"/>
                  <a:t>Microbiome 2 (T2)</a:t>
                </a: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2207EAB-79A7-43C6-B1AF-1F0D92EFFDB5}"/>
                  </a:ext>
                </a:extLst>
              </p:cNvPr>
              <p:cNvSpPr/>
              <p:nvPr/>
            </p:nvSpPr>
            <p:spPr>
              <a:xfrm>
                <a:off x="9177960" y="5759833"/>
                <a:ext cx="265471" cy="235969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E0DBFD24-809B-49A2-947C-B772A8C82DC3}"/>
                  </a:ext>
                </a:extLst>
              </p:cNvPr>
              <p:cNvSpPr/>
              <p:nvPr/>
            </p:nvSpPr>
            <p:spPr>
              <a:xfrm>
                <a:off x="8750257" y="5396342"/>
                <a:ext cx="265471" cy="235969"/>
              </a:xfrm>
              <a:prstGeom prst="ellipse">
                <a:avLst/>
              </a:prstGeom>
              <a:solidFill>
                <a:srgbClr val="B4C7E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C314A04A-70D4-4542-AACE-06A174E05859}"/>
                  </a:ext>
                </a:extLst>
              </p:cNvPr>
              <p:cNvSpPr/>
              <p:nvPr/>
            </p:nvSpPr>
            <p:spPr>
              <a:xfrm>
                <a:off x="8941985" y="6197369"/>
                <a:ext cx="265471" cy="23596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D0734ED-2B99-4377-A721-3588F817A1AF}"/>
                  </a:ext>
                </a:extLst>
              </p:cNvPr>
              <p:cNvSpPr/>
              <p:nvPr/>
            </p:nvSpPr>
            <p:spPr>
              <a:xfrm>
                <a:off x="8618708" y="5834400"/>
                <a:ext cx="265471" cy="235969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44130BE-7199-44C7-A90E-BBAAB533D7B4}"/>
                  </a:ext>
                </a:extLst>
              </p:cNvPr>
              <p:cNvSpPr/>
              <p:nvPr/>
            </p:nvSpPr>
            <p:spPr>
              <a:xfrm>
                <a:off x="9310695" y="5138540"/>
                <a:ext cx="265471" cy="235969"/>
              </a:xfrm>
              <a:prstGeom prst="ellipse">
                <a:avLst/>
              </a:prstGeom>
              <a:solidFill>
                <a:srgbClr val="EAC7C7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70EAF72-8C0D-472E-B892-8592BB1116DF}"/>
                  </a:ext>
                </a:extLst>
              </p:cNvPr>
              <p:cNvSpPr/>
              <p:nvPr/>
            </p:nvSpPr>
            <p:spPr>
              <a:xfrm>
                <a:off x="9752407" y="5632311"/>
                <a:ext cx="265471" cy="235969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83870CC-9F4D-49A5-AECF-511B6D11BA83}"/>
                  </a:ext>
                </a:extLst>
              </p:cNvPr>
              <p:cNvSpPr/>
              <p:nvPr/>
            </p:nvSpPr>
            <p:spPr>
              <a:xfrm>
                <a:off x="9619671" y="6079384"/>
                <a:ext cx="265471" cy="235969"/>
              </a:xfrm>
              <a:prstGeom prst="ellipse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/>
              </a:p>
            </p:txBody>
          </p: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521AFEEF-76BA-407D-938C-33F64D6F4D77}"/>
                  </a:ext>
                </a:extLst>
              </p:cNvPr>
              <p:cNvCxnSpPr>
                <a:cxnSpLocks/>
                <a:stCxn id="101" idx="0"/>
                <a:endCxn id="105" idx="4"/>
              </p:cNvCxnSpPr>
              <p:nvPr/>
            </p:nvCxnSpPr>
            <p:spPr>
              <a:xfrm flipV="1">
                <a:off x="9310696" y="5374509"/>
                <a:ext cx="132735" cy="3853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AA9CBAAF-CD15-4583-A47D-79A32133B0C2}"/>
                  </a:ext>
                </a:extLst>
              </p:cNvPr>
              <p:cNvCxnSpPr>
                <a:stCxn id="101" idx="6"/>
                <a:endCxn id="106" idx="2"/>
              </p:cNvCxnSpPr>
              <p:nvPr/>
            </p:nvCxnSpPr>
            <p:spPr>
              <a:xfrm flipV="1">
                <a:off x="9443431" y="5750296"/>
                <a:ext cx="308976" cy="1275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5A6B27A-C1CD-4B2B-A4C4-70FDB6F6C189}"/>
                  </a:ext>
                </a:extLst>
              </p:cNvPr>
              <p:cNvCxnSpPr>
                <a:cxnSpLocks/>
                <a:stCxn id="101" idx="5"/>
                <a:endCxn id="107" idx="2"/>
              </p:cNvCxnSpPr>
              <p:nvPr/>
            </p:nvCxnSpPr>
            <p:spPr>
              <a:xfrm>
                <a:off x="9404554" y="5961245"/>
                <a:ext cx="215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70E6A538-19FB-403D-8731-D44D27B4F734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976851" y="5597754"/>
                <a:ext cx="239986" cy="19663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21563C5-CDB7-4DDB-A0CC-DE181A09A4AA}"/>
                  </a:ext>
                </a:extLst>
              </p:cNvPr>
              <p:cNvCxnSpPr>
                <a:stCxn id="101" idx="3"/>
                <a:endCxn id="104" idx="6"/>
              </p:cNvCxnSpPr>
              <p:nvPr/>
            </p:nvCxnSpPr>
            <p:spPr>
              <a:xfrm flipH="1" flipV="1">
                <a:off x="8884179" y="5952385"/>
                <a:ext cx="332658" cy="88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06C55EE4-5307-44E3-BF2D-EC4188D44BBA}"/>
                  </a:ext>
                </a:extLst>
              </p:cNvPr>
              <p:cNvCxnSpPr>
                <a:stCxn id="101" idx="4"/>
                <a:endCxn id="103" idx="7"/>
              </p:cNvCxnSpPr>
              <p:nvPr/>
            </p:nvCxnSpPr>
            <p:spPr>
              <a:xfrm flipH="1">
                <a:off x="9168579" y="5995802"/>
                <a:ext cx="142117" cy="2361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78EB5AC-B070-41C5-8126-CA70DBE577EE}"/>
                </a:ext>
              </a:extLst>
            </p:cNvPr>
            <p:cNvSpPr txBox="1"/>
            <p:nvPr/>
          </p:nvSpPr>
          <p:spPr>
            <a:xfrm>
              <a:off x="6016135" y="6522528"/>
              <a:ext cx="1480918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350" dirty="0"/>
                <a:t>High Stability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54692F8-D773-4173-AF17-F966006CFE86}"/>
              </a:ext>
            </a:extLst>
          </p:cNvPr>
          <p:cNvSpPr txBox="1"/>
          <p:nvPr/>
        </p:nvSpPr>
        <p:spPr>
          <a:xfrm>
            <a:off x="6019635" y="1103916"/>
            <a:ext cx="3008703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Long Stability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2845CA0-9D84-4DE8-8F16-2209134AEF2A}"/>
              </a:ext>
            </a:extLst>
          </p:cNvPr>
          <p:cNvSpPr txBox="1"/>
          <p:nvPr/>
        </p:nvSpPr>
        <p:spPr>
          <a:xfrm>
            <a:off x="382141" y="4538581"/>
            <a:ext cx="7688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>
                <a:solidFill>
                  <a:srgbClr val="2616F2"/>
                </a:solidFill>
              </a:rPr>
              <a:t>A good microbe should also be associated with long-term stability of the microbiome</a:t>
            </a:r>
          </a:p>
        </p:txBody>
      </p:sp>
    </p:spTree>
    <p:extLst>
      <p:ext uri="{BB962C8B-B14F-4D97-AF65-F5344CB8AC3E}">
        <p14:creationId xmlns:p14="http://schemas.microsoft.com/office/powerpoint/2010/main" val="12534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ABD6-46FE-44CC-8A83-DC09C5C6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Large global gut microbiome investigation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9786D-305B-4BB0-811B-408886E1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66" y="1356224"/>
            <a:ext cx="7824602" cy="389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7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328448" y="210919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HACK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F0309-688F-4C78-9EE8-71FB939C5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8"/>
          <a:stretch/>
        </p:blipFill>
        <p:spPr>
          <a:xfrm>
            <a:off x="811" y="1517852"/>
            <a:ext cx="9188696" cy="2852218"/>
          </a:xfrm>
          <a:prstGeom prst="rect">
            <a:avLst/>
          </a:prstGeom>
        </p:spPr>
      </p:pic>
      <p:sp>
        <p:nvSpPr>
          <p:cNvPr id="8" name="Right Triangle 7">
            <a:extLst>
              <a:ext uri="{FF2B5EF4-FFF2-40B4-BE49-F238E27FC236}">
                <a16:creationId xmlns:a16="http://schemas.microsoft.com/office/drawing/2014/main" id="{45206415-1376-4780-BC43-1435545BECDD}"/>
              </a:ext>
            </a:extLst>
          </p:cNvPr>
          <p:cNvSpPr/>
          <p:nvPr/>
        </p:nvSpPr>
        <p:spPr>
          <a:xfrm rot="16200000" flipV="1">
            <a:off x="4066317" y="918952"/>
            <a:ext cx="1233870" cy="8418576"/>
          </a:xfrm>
          <a:prstGeom prst="rtTriangle">
            <a:avLst/>
          </a:prstGeom>
          <a:gradFill>
            <a:gsLst>
              <a:gs pos="100000">
                <a:srgbClr val="92D050"/>
              </a:gs>
              <a:gs pos="51000">
                <a:srgbClr val="FFFF00"/>
              </a:gs>
              <a:gs pos="100000">
                <a:srgbClr val="FF0000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99B72-033E-4943-8B5D-E9C0BCBBE036}"/>
              </a:ext>
            </a:extLst>
          </p:cNvPr>
          <p:cNvSpPr txBox="1"/>
          <p:nvPr/>
        </p:nvSpPr>
        <p:spPr>
          <a:xfrm>
            <a:off x="3980887" y="2190754"/>
            <a:ext cx="12715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 species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B7138-C287-4D57-8281-A49C98DE9E9D}"/>
              </a:ext>
            </a:extLst>
          </p:cNvPr>
          <p:cNvSpPr txBox="1"/>
          <p:nvPr/>
        </p:nvSpPr>
        <p:spPr>
          <a:xfrm>
            <a:off x="2927179" y="5219712"/>
            <a:ext cx="12715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 species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40080-1EC1-48B1-B656-09CE86B19140}"/>
              </a:ext>
            </a:extLst>
          </p:cNvPr>
          <p:cNvSpPr/>
          <p:nvPr/>
        </p:nvSpPr>
        <p:spPr>
          <a:xfrm>
            <a:off x="473964" y="4370069"/>
            <a:ext cx="1637015" cy="1523525"/>
          </a:xfrm>
          <a:prstGeom prst="roundRect">
            <a:avLst>
              <a:gd name="adj" fmla="val 9634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1B9D49-B289-4336-8AE0-76B92B2D9815}"/>
              </a:ext>
            </a:extLst>
          </p:cNvPr>
          <p:cNvCxnSpPr/>
          <p:nvPr/>
        </p:nvCxnSpPr>
        <p:spPr>
          <a:xfrm>
            <a:off x="2110979" y="4511304"/>
            <a:ext cx="675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7EF73CB-7143-4924-9D66-17243D8D1F96}"/>
              </a:ext>
            </a:extLst>
          </p:cNvPr>
          <p:cNvSpPr txBox="1"/>
          <p:nvPr/>
        </p:nvSpPr>
        <p:spPr>
          <a:xfrm>
            <a:off x="2786063" y="4342385"/>
            <a:ext cx="34890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Candidate universal probiotics</a:t>
            </a: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37844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19D9-0C14-40A3-9BAE-19F0DA79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Example.. Core and Longitudinal Stability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A7B5E-1F78-46AC-BB09-3BD671757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69" y="1263725"/>
            <a:ext cx="8775061" cy="43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54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F6978-DD55-474C-BC3C-AA6A1FD5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Example… Disease Association 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85626-3B59-4F6A-A457-F33D521D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2" y="1286457"/>
            <a:ext cx="8652965" cy="48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0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B168-3AE6-448E-A8C6-211F7A19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three association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F3F54-4449-4A09-8F9A-5DDD843E4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379"/>
            <a:ext cx="9041375" cy="35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03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B7B56-648E-40F8-B8C2-0B6BC7EE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Combining the three association scores into one single HACK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7697-850E-443A-8868-8217E106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63" y="1513469"/>
            <a:ext cx="8599007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042F5-2677-4B55-B81E-647E370D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7" y="1976922"/>
            <a:ext cx="7425455" cy="39538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672153-9FFF-418B-9959-3692DC5A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N" dirty="0"/>
              <a:t>High and Low HACK index taxa</a:t>
            </a:r>
          </a:p>
        </p:txBody>
      </p:sp>
    </p:spTree>
    <p:extLst>
      <p:ext uri="{BB962C8B-B14F-4D97-AF65-F5344CB8AC3E}">
        <p14:creationId xmlns:p14="http://schemas.microsoft.com/office/powerpoint/2010/main" val="2111458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03F3C3-40D6-4090-A151-8102D4DD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1" y="2066065"/>
            <a:ext cx="6530965" cy="2725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9A320-BF45-4E53-832A-645EBF2B9F96}"/>
              </a:ext>
            </a:extLst>
          </p:cNvPr>
          <p:cNvSpPr txBox="1"/>
          <p:nvPr/>
        </p:nvSpPr>
        <p:spPr>
          <a:xfrm>
            <a:off x="6657976" y="2409826"/>
            <a:ext cx="1093360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Health-Associated</a:t>
            </a:r>
          </a:p>
          <a:p>
            <a:pPr algn="ctr"/>
            <a:r>
              <a:rPr lang="en-IN" sz="1200" dirty="0"/>
              <a:t>Core Keystones (HACKs)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14899-A954-4D78-BB07-151228CF0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36" y="1773362"/>
            <a:ext cx="8188315" cy="4155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DDCAED-CDF8-4C7D-929E-D491036382FD}"/>
              </a:ext>
            </a:extLst>
          </p:cNvPr>
          <p:cNvSpPr txBox="1"/>
          <p:nvPr/>
        </p:nvSpPr>
        <p:spPr>
          <a:xfrm>
            <a:off x="364342" y="370633"/>
            <a:ext cx="7149662" cy="530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Top-17 microbes based on this index</a:t>
            </a:r>
          </a:p>
        </p:txBody>
      </p:sp>
    </p:spTree>
    <p:extLst>
      <p:ext uri="{BB962C8B-B14F-4D97-AF65-F5344CB8AC3E}">
        <p14:creationId xmlns:p14="http://schemas.microsoft.com/office/powerpoint/2010/main" val="33631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1C51-5BFC-4C5B-BE20-7E4F8820E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will cover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F908-63D0-4394-BC9F-8BD238F0E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General introduction to gut microbiome and what problems we </a:t>
            </a:r>
            <a:r>
              <a:rPr lang="en-IN" dirty="0">
                <a:latin typeface="Arial" panose="020B0604020202020204" pitchFamily="34" charset="0"/>
              </a:rPr>
              <a:t>face to build universal microbiome-derived therapeutics/diagnostics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(will be slight repeat so we will move fast here)</a:t>
            </a:r>
          </a:p>
          <a:p>
            <a:endParaRPr lang="en-IN" dirty="0">
              <a:latin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</a:rPr>
              <a:t>How did we address it using public data?</a:t>
            </a: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</a:rPr>
              <a:t>Some applications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>
              <a:latin typeface="Arial" panose="020B0604020202020204" pitchFamily="34" charset="0"/>
            </a:endParaRPr>
          </a:p>
          <a:p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96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21B67-5012-4308-B821-589480EEEBBA}"/>
              </a:ext>
            </a:extLst>
          </p:cNvPr>
          <p:cNvSpPr txBox="1"/>
          <p:nvPr/>
        </p:nvSpPr>
        <p:spPr>
          <a:xfrm>
            <a:off x="133350" y="210919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Validation of HACK index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C1964C-30B8-4398-9AD3-157DC4FD4696}"/>
              </a:ext>
            </a:extLst>
          </p:cNvPr>
          <p:cNvSpPr txBox="1">
            <a:spLocks/>
          </p:cNvSpPr>
          <p:nvPr/>
        </p:nvSpPr>
        <p:spPr>
          <a:xfrm>
            <a:off x="133350" y="2056855"/>
            <a:ext cx="9010650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Validation in sub-cohorts within the Discovery cohorts coming from different kinds of populations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A6A64-6B6E-478F-90EC-355173E97BEB}"/>
              </a:ext>
            </a:extLst>
          </p:cNvPr>
          <p:cNvSpPr txBox="1">
            <a:spLocks/>
          </p:cNvSpPr>
          <p:nvPr/>
        </p:nvSpPr>
        <p:spPr>
          <a:xfrm>
            <a:off x="79629" y="3151849"/>
            <a:ext cx="9010650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Validation in unseen validation cohorts (5500 gut microbiomes from 14 different study cohorts)</a:t>
            </a:r>
          </a:p>
        </p:txBody>
      </p:sp>
    </p:spTree>
    <p:extLst>
      <p:ext uri="{BB962C8B-B14F-4D97-AF65-F5344CB8AC3E}">
        <p14:creationId xmlns:p14="http://schemas.microsoft.com/office/powerpoint/2010/main" val="3038590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212835" y="0"/>
            <a:ext cx="7149662" cy="9694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5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he order is significantly reproducible across populations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0A86FA-4063-4461-9524-60E85CAF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6" y="1301907"/>
            <a:ext cx="8637675" cy="38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22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A672-609E-4DA9-8850-3D0CD29E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Ranking order is significantly similar in a completely different validation cohort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FE9B8-4D60-499A-AE23-357C0245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4" y="1339742"/>
            <a:ext cx="7840433" cy="54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96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173430" y="118586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top 17 microbes are consistently associated with health and do not show population-specific variability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58671-06C5-4A08-9E7F-5FA7B4DC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52" y="1855581"/>
            <a:ext cx="8254589" cy="362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78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E21B67-5012-4308-B821-589480EEEBBA}"/>
              </a:ext>
            </a:extLst>
          </p:cNvPr>
          <p:cNvSpPr txBox="1"/>
          <p:nvPr/>
        </p:nvSpPr>
        <p:spPr>
          <a:xfrm>
            <a:off x="214149" y="86562"/>
            <a:ext cx="7149662" cy="140807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50" dirty="0">
                <a:latin typeface="Arial" panose="020B0604020202020204" pitchFamily="34" charset="0"/>
                <a:cs typeface="Arial" panose="020B0604020202020204" pitchFamily="34" charset="0"/>
              </a:rPr>
              <a:t>Using HACK index to identify microbes that facilitate response to treatments in new validation cohorts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C1964C-30B8-4398-9AD3-157DC4FD4696}"/>
              </a:ext>
            </a:extLst>
          </p:cNvPr>
          <p:cNvSpPr txBox="1">
            <a:spLocks/>
          </p:cNvSpPr>
          <p:nvPr/>
        </p:nvSpPr>
        <p:spPr>
          <a:xfrm>
            <a:off x="133350" y="2056855"/>
            <a:ext cx="9010650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Mediterranean Diet Intervention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9A6A64-6B6E-478F-90EC-355173E97BEB}"/>
              </a:ext>
            </a:extLst>
          </p:cNvPr>
          <p:cNvSpPr txBox="1">
            <a:spLocks/>
          </p:cNvSpPr>
          <p:nvPr/>
        </p:nvSpPr>
        <p:spPr>
          <a:xfrm>
            <a:off x="79629" y="3151849"/>
            <a:ext cx="9010650" cy="118926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sz="2400" dirty="0"/>
              <a:t>Immuno-Checkpoint Inhibitor Therapy Response</a:t>
            </a:r>
          </a:p>
        </p:txBody>
      </p:sp>
    </p:spTree>
    <p:extLst>
      <p:ext uri="{BB962C8B-B14F-4D97-AF65-F5344CB8AC3E}">
        <p14:creationId xmlns:p14="http://schemas.microsoft.com/office/powerpoint/2010/main" val="138632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9FBF25-B2D4-40F8-AAE1-DE57B957B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810"/>
          <a:stretch/>
        </p:blipFill>
        <p:spPr>
          <a:xfrm>
            <a:off x="8257950" y="857250"/>
            <a:ext cx="886050" cy="593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B02E77-125A-4068-B4BE-6FBE076AA6E0}"/>
              </a:ext>
            </a:extLst>
          </p:cNvPr>
          <p:cNvSpPr txBox="1"/>
          <p:nvPr/>
        </p:nvSpPr>
        <p:spPr>
          <a:xfrm>
            <a:off x="78207" y="184673"/>
            <a:ext cx="7149662" cy="10618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top microbes on this list are consistently associated with improved response to diet and immuno-checkpoint inhibitor therapy in cancer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CBC60-5E18-464A-8FF7-044267F48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7" y="2046760"/>
            <a:ext cx="7149662" cy="379930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2D1F94-C4CC-4ED1-831C-4972F4CB33D4}"/>
              </a:ext>
            </a:extLst>
          </p:cNvPr>
          <p:cNvSpPr/>
          <p:nvPr/>
        </p:nvSpPr>
        <p:spPr>
          <a:xfrm>
            <a:off x="5570622" y="2046761"/>
            <a:ext cx="1742877" cy="2083079"/>
          </a:xfrm>
          <a:prstGeom prst="roundRect">
            <a:avLst>
              <a:gd name="adj" fmla="val 802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E533B-8D25-4A9C-9C85-F4794571FAA7}"/>
              </a:ext>
            </a:extLst>
          </p:cNvPr>
          <p:cNvSpPr txBox="1"/>
          <p:nvPr/>
        </p:nvSpPr>
        <p:spPr>
          <a:xfrm>
            <a:off x="7313499" y="2553705"/>
            <a:ext cx="166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Top17 show significant enrichment in the </a:t>
            </a:r>
            <a:r>
              <a:rPr lang="en-US" sz="1350" dirty="0" err="1"/>
              <a:t>MedDiet</a:t>
            </a:r>
            <a:r>
              <a:rPr lang="en-US" sz="1350" dirty="0"/>
              <a:t> cohort</a:t>
            </a:r>
            <a:endParaRPr lang="en-IN" sz="13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F03E47A-C338-4A7C-A283-D0547AF207C0}"/>
              </a:ext>
            </a:extLst>
          </p:cNvPr>
          <p:cNvSpPr/>
          <p:nvPr/>
        </p:nvSpPr>
        <p:spPr>
          <a:xfrm>
            <a:off x="78207" y="4074082"/>
            <a:ext cx="1742877" cy="1771986"/>
          </a:xfrm>
          <a:prstGeom prst="roundRect">
            <a:avLst>
              <a:gd name="adj" fmla="val 802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4345C-BE62-4094-84C6-91ED82E817BB}"/>
              </a:ext>
            </a:extLst>
          </p:cNvPr>
          <p:cNvSpPr txBox="1"/>
          <p:nvPr/>
        </p:nvSpPr>
        <p:spPr>
          <a:xfrm>
            <a:off x="7427799" y="4448681"/>
            <a:ext cx="166666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The higher the HACK index of taxa the stronger is the association with ICT responders</a:t>
            </a:r>
            <a:endParaRPr lang="en-IN" sz="1350" dirty="0"/>
          </a:p>
        </p:txBody>
      </p:sp>
    </p:spTree>
    <p:extLst>
      <p:ext uri="{BB962C8B-B14F-4D97-AF65-F5344CB8AC3E}">
        <p14:creationId xmlns:p14="http://schemas.microsoft.com/office/powerpoint/2010/main" val="39194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9A90-6F27-4883-9B66-E308DF61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Functional investigation of genomic features associated with high HACK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FD0B3-52D1-4A34-87BB-BDC9ADE10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52" y="1372219"/>
            <a:ext cx="7874405" cy="1485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A0DC0-3591-4AEF-923E-2FE913960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1" y="2960864"/>
            <a:ext cx="7944258" cy="375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40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69CC-7E44-420D-A8AE-CEB6BE69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find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B985A-54BB-47F5-8A53-746C6F0E5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2" y="1113148"/>
            <a:ext cx="7893456" cy="2844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F8843-A00D-4353-A64E-9D8FC7DA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208149"/>
            <a:ext cx="7893456" cy="1720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A64481-347D-4F10-9D44-84F1B804A68C}"/>
              </a:ext>
            </a:extLst>
          </p:cNvPr>
          <p:cNvSpPr txBox="1"/>
          <p:nvPr/>
        </p:nvSpPr>
        <p:spPr>
          <a:xfrm>
            <a:off x="231228" y="6264166"/>
            <a:ext cx="8481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also provide a panel of genes that can be investigated further</a:t>
            </a:r>
          </a:p>
        </p:txBody>
      </p:sp>
    </p:spTree>
    <p:extLst>
      <p:ext uri="{BB962C8B-B14F-4D97-AF65-F5344CB8AC3E}">
        <p14:creationId xmlns:p14="http://schemas.microsoft.com/office/powerpoint/2010/main" val="1124290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ED4B-ED0D-4359-BC3B-9436D7C76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34" y="1797248"/>
            <a:ext cx="8623634" cy="37162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Universal ranking order of taxa based on their association with health, stability of the microbiome</a:t>
            </a:r>
          </a:p>
          <a:p>
            <a:r>
              <a:rPr lang="en-US" dirty="0"/>
              <a:t>Ranking order is reproducible across global populations (despite variations in the overall normal microbiome composition)</a:t>
            </a:r>
          </a:p>
          <a:p>
            <a:r>
              <a:rPr lang="en-US" dirty="0"/>
              <a:t>Taxa higher up in the list are associated with health, and are associated with response to different kinds of microbiome-associated interventions.</a:t>
            </a:r>
          </a:p>
          <a:p>
            <a:r>
              <a:rPr lang="en-US" dirty="0"/>
              <a:t>Functions associated with HACK indices include those associated with multiple themes: inflammation, gut-brain axis, sugar homeostasis, immune-checkpoint therapy response, diet response</a:t>
            </a:r>
          </a:p>
          <a:p>
            <a:r>
              <a:rPr lang="en-US" dirty="0"/>
              <a:t>Future Directions: Dip-stick assay or qPCR based assays of only the 17 taxa (in talks of commercial entities and clinicians)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072D1E-3EFB-430F-A656-76197A80827F}"/>
              </a:ext>
            </a:extLst>
          </p:cNvPr>
          <p:cNvSpPr txBox="1"/>
          <p:nvPr/>
        </p:nvSpPr>
        <p:spPr>
          <a:xfrm>
            <a:off x="183940" y="441752"/>
            <a:ext cx="7149662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Summarize</a:t>
            </a:r>
            <a:endParaRPr lang="en-IN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6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E1A4-8FE8-451D-AC86-658B1516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What is the human microbiome</a:t>
            </a:r>
            <a:endParaRPr lang="en-IN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EC28823-A593-49C4-ABE3-27E6EF9BD34C}"/>
              </a:ext>
            </a:extLst>
          </p:cNvPr>
          <p:cNvSpPr/>
          <p:nvPr/>
        </p:nvSpPr>
        <p:spPr>
          <a:xfrm>
            <a:off x="547355" y="1131908"/>
            <a:ext cx="2337445" cy="671286"/>
          </a:xfrm>
          <a:prstGeom prst="wedgeRoundRectCallout">
            <a:avLst>
              <a:gd name="adj1" fmla="val 54916"/>
              <a:gd name="adj2" fmla="val 118555"/>
              <a:gd name="adj3" fmla="val 16667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100 trillion symbiotic microbes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7485394-7543-4528-A38C-4B001130E694}"/>
              </a:ext>
            </a:extLst>
          </p:cNvPr>
          <p:cNvSpPr/>
          <p:nvPr/>
        </p:nvSpPr>
        <p:spPr>
          <a:xfrm>
            <a:off x="547355" y="2784077"/>
            <a:ext cx="1947409" cy="1028909"/>
          </a:xfrm>
          <a:prstGeom prst="wedgeRoundRectCallout">
            <a:avLst>
              <a:gd name="adj1" fmla="val 74635"/>
              <a:gd name="adj2" fmla="val -10503"/>
              <a:gd name="adj3" fmla="val 16667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Microbial Cells: Human Cells = 1.3:1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8F67ABD-8ADB-4EFC-AF49-B5BBFF2AB346}"/>
              </a:ext>
            </a:extLst>
          </p:cNvPr>
          <p:cNvSpPr/>
          <p:nvPr/>
        </p:nvSpPr>
        <p:spPr>
          <a:xfrm>
            <a:off x="1003299" y="5269030"/>
            <a:ext cx="6420185" cy="42085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100" dirty="0">
                <a:solidFill>
                  <a:schemeClr val="tx1"/>
                </a:solidFill>
                <a:latin typeface="Amasis MT Pro" panose="02040504050005020304" pitchFamily="18" charset="0"/>
              </a:rPr>
              <a:t>We are more Microbial than Human !!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36BEF4B-F564-42DC-94BB-2DE483EAB7F8}"/>
              </a:ext>
            </a:extLst>
          </p:cNvPr>
          <p:cNvSpPr/>
          <p:nvPr/>
        </p:nvSpPr>
        <p:spPr>
          <a:xfrm>
            <a:off x="5976523" y="3161917"/>
            <a:ext cx="2069792" cy="854440"/>
          </a:xfrm>
          <a:prstGeom prst="wedgeRoundRectCallout">
            <a:avLst>
              <a:gd name="adj1" fmla="val -76316"/>
              <a:gd name="adj2" fmla="val -13443"/>
              <a:gd name="adj3" fmla="val 16667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Microbial Genes: Human Genes = 150:1</a:t>
            </a: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78770BFA-0531-4CE5-BEFE-66E925597F6F}"/>
              </a:ext>
            </a:extLst>
          </p:cNvPr>
          <p:cNvSpPr/>
          <p:nvPr/>
        </p:nvSpPr>
        <p:spPr>
          <a:xfrm rot="5400000">
            <a:off x="1524998" y="4563348"/>
            <a:ext cx="854436" cy="369789"/>
          </a:xfrm>
          <a:prstGeom prst="notchedRightArrow">
            <a:avLst>
              <a:gd name="adj1" fmla="val 50000"/>
              <a:gd name="adj2" fmla="val 47893"/>
            </a:avLst>
          </a:prstGeom>
          <a:solidFill>
            <a:srgbClr val="3EADA7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859C4FC-5799-43A2-9E2C-88AE34A9834C}"/>
              </a:ext>
            </a:extLst>
          </p:cNvPr>
          <p:cNvSpPr/>
          <p:nvPr/>
        </p:nvSpPr>
        <p:spPr>
          <a:xfrm>
            <a:off x="5815178" y="2362201"/>
            <a:ext cx="2022691" cy="308292"/>
          </a:xfrm>
          <a:prstGeom prst="wedgeRoundRectCallout">
            <a:avLst>
              <a:gd name="adj1" fmla="val -77309"/>
              <a:gd name="adj2" fmla="val 168273"/>
              <a:gd name="adj3" fmla="val 16667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95% in our gut</a:t>
            </a:r>
          </a:p>
        </p:txBody>
      </p:sp>
      <p:pic>
        <p:nvPicPr>
          <p:cNvPr id="10" name="Picture 9" descr="gut-microbiome.gif">
            <a:extLst>
              <a:ext uri="{FF2B5EF4-FFF2-40B4-BE49-F238E27FC236}">
                <a16:creationId xmlns:a16="http://schemas.microsoft.com/office/drawing/2014/main" id="{43269D3D-8F46-48B2-B756-356530BF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4" y="1528752"/>
            <a:ext cx="2337446" cy="2555312"/>
          </a:xfrm>
          <a:prstGeom prst="rect">
            <a:avLst/>
          </a:prstGeom>
        </p:spPr>
      </p:pic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D41A34E8-D452-4114-A737-5EBAA9C79D6A}"/>
              </a:ext>
            </a:extLst>
          </p:cNvPr>
          <p:cNvSpPr/>
          <p:nvPr/>
        </p:nvSpPr>
        <p:spPr>
          <a:xfrm rot="5400000">
            <a:off x="6399305" y="4553459"/>
            <a:ext cx="854438" cy="369789"/>
          </a:xfrm>
          <a:prstGeom prst="notchedRightArrow">
            <a:avLst>
              <a:gd name="adj1" fmla="val 50000"/>
              <a:gd name="adj2" fmla="val 47893"/>
            </a:avLst>
          </a:prstGeom>
          <a:solidFill>
            <a:srgbClr val="3EADA7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01E663-50FE-4F7A-80BE-CCCC82A66742}"/>
              </a:ext>
            </a:extLst>
          </p:cNvPr>
          <p:cNvSpPr/>
          <p:nvPr/>
        </p:nvSpPr>
        <p:spPr>
          <a:xfrm>
            <a:off x="5912996" y="1250250"/>
            <a:ext cx="2196846" cy="832039"/>
          </a:xfrm>
          <a:prstGeom prst="wedgeRoundRectCallout">
            <a:avLst>
              <a:gd name="adj1" fmla="val -69735"/>
              <a:gd name="adj2" fmla="val 24069"/>
              <a:gd name="adj3" fmla="val 16667"/>
            </a:avLst>
          </a:prstGeom>
          <a:solidFill>
            <a:schemeClr val="bg2">
              <a:lumMod val="9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  <a:latin typeface="Amasis MT Pro" panose="02040504050005020304" pitchFamily="18" charset="0"/>
              </a:rPr>
              <a:t>Bacteria, Archaea, Fungi, Viruses &amp; Protists</a:t>
            </a:r>
          </a:p>
        </p:txBody>
      </p:sp>
    </p:spTree>
    <p:extLst>
      <p:ext uri="{BB962C8B-B14F-4D97-AF65-F5344CB8AC3E}">
        <p14:creationId xmlns:p14="http://schemas.microsoft.com/office/powerpoint/2010/main" val="1998768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383A4-F895-47DC-B1E4-B7DD055D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Gut is most crucial human microbiome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B5272-B476-4BFF-80BB-BCC03929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7" y="1179504"/>
            <a:ext cx="8209187" cy="496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49176" y="182243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90% of the diseases have some association with the gut microbiome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1525C6-CC8E-47C2-933D-E6CB1063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85" y="1124366"/>
            <a:ext cx="7548803" cy="5318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0B8C4-1EBD-4360-AE8C-9A8263C680EC}"/>
              </a:ext>
            </a:extLst>
          </p:cNvPr>
          <p:cNvSpPr txBox="1"/>
          <p:nvPr/>
        </p:nvSpPr>
        <p:spPr>
          <a:xfrm>
            <a:off x="1962712" y="6496259"/>
            <a:ext cx="52361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350" dirty="0" err="1"/>
              <a:t>Cani</a:t>
            </a:r>
            <a:r>
              <a:rPr lang="en-IE" sz="1350" dirty="0"/>
              <a:t> </a:t>
            </a:r>
            <a:r>
              <a:rPr lang="en-IE" sz="1350" i="1" dirty="0"/>
              <a:t>et al </a:t>
            </a:r>
            <a:r>
              <a:rPr lang="en-IE" sz="1350" dirty="0"/>
              <a:t>2017, Nature Reviews Gastroenterology and Hepatology</a:t>
            </a:r>
          </a:p>
        </p:txBody>
      </p:sp>
    </p:spTree>
    <p:extLst>
      <p:ext uri="{BB962C8B-B14F-4D97-AF65-F5344CB8AC3E}">
        <p14:creationId xmlns:p14="http://schemas.microsoft.com/office/powerpoint/2010/main" val="48054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262098" y="122687"/>
            <a:ext cx="7149662" cy="738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The promise of the gut microbiome in diagnostics and therapeutics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7514E-C979-4DE9-A2F4-3685A63F4954}"/>
              </a:ext>
            </a:extLst>
          </p:cNvPr>
          <p:cNvSpPr txBox="1"/>
          <p:nvPr/>
        </p:nvSpPr>
        <p:spPr>
          <a:xfrm>
            <a:off x="2535263" y="2366037"/>
            <a:ext cx="10913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500" b="1" dirty="0">
                <a:solidFill>
                  <a:schemeClr val="accent6">
                    <a:lumMod val="75000"/>
                  </a:schemeClr>
                </a:solidFill>
              </a:rPr>
              <a:t>Diagnostics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3ED5DC-77A5-4C88-A782-346C41B18EB0}"/>
              </a:ext>
            </a:extLst>
          </p:cNvPr>
          <p:cNvGrpSpPr/>
          <p:nvPr/>
        </p:nvGrpSpPr>
        <p:grpSpPr>
          <a:xfrm>
            <a:off x="131989" y="1682956"/>
            <a:ext cx="8673287" cy="3532667"/>
            <a:chOff x="-2535126" y="1935126"/>
            <a:chExt cx="11564382" cy="4710223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28092D9A-323C-4BE8-BED3-08DD93460631}"/>
                </a:ext>
              </a:extLst>
            </p:cNvPr>
            <p:cNvSpPr/>
            <p:nvPr/>
          </p:nvSpPr>
          <p:spPr>
            <a:xfrm rot="10800000">
              <a:off x="-224585" y="3945283"/>
              <a:ext cx="6618829" cy="39801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35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7F2A1A5-09A3-487E-B0DB-A529B7B1EEF2}"/>
                </a:ext>
              </a:extLst>
            </p:cNvPr>
            <p:cNvSpPr/>
            <p:nvPr/>
          </p:nvSpPr>
          <p:spPr>
            <a:xfrm>
              <a:off x="6549656" y="1935126"/>
              <a:ext cx="2479600" cy="4710223"/>
            </a:xfrm>
            <a:prstGeom prst="roundRect">
              <a:avLst>
                <a:gd name="adj" fmla="val 8091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35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C0AE770-1345-4C65-82FD-46EF7122E72F}"/>
                </a:ext>
              </a:extLst>
            </p:cNvPr>
            <p:cNvSpPr/>
            <p:nvPr/>
          </p:nvSpPr>
          <p:spPr>
            <a:xfrm>
              <a:off x="-2535126" y="3024953"/>
              <a:ext cx="2232998" cy="201367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35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08D765-5B35-4105-A152-BF417CFC5124}"/>
                </a:ext>
              </a:extLst>
            </p:cNvPr>
            <p:cNvSpPr txBox="1"/>
            <p:nvPr/>
          </p:nvSpPr>
          <p:spPr>
            <a:xfrm>
              <a:off x="-2361647" y="3481285"/>
              <a:ext cx="1904912" cy="1138773"/>
            </a:xfrm>
            <a:prstGeom prst="rect">
              <a:avLst/>
            </a:prstGeom>
            <a:solidFill>
              <a:srgbClr val="7030A0"/>
            </a:soli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650" dirty="0">
                  <a:solidFill>
                    <a:schemeClr val="bg1"/>
                  </a:solidFill>
                </a:rPr>
                <a:t>Host physiology &amp; function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DE5D828E-47E8-4F68-943A-8C07027FF397}"/>
                </a:ext>
              </a:extLst>
            </p:cNvPr>
            <p:cNvSpPr/>
            <p:nvPr/>
          </p:nvSpPr>
          <p:spPr>
            <a:xfrm>
              <a:off x="-128648" y="3523809"/>
              <a:ext cx="3085863" cy="42147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35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5418598-5900-444F-90E4-90D74809B876}"/>
                </a:ext>
              </a:extLst>
            </p:cNvPr>
            <p:cNvSpPr txBox="1"/>
            <p:nvPr/>
          </p:nvSpPr>
          <p:spPr>
            <a:xfrm>
              <a:off x="819944" y="3182909"/>
              <a:ext cx="109260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/>
                <a:t>Sensor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5BBA9D3-12E8-4AD6-8D80-531DC90DE226}"/>
                </a:ext>
              </a:extLst>
            </p:cNvPr>
            <p:cNvSpPr/>
            <p:nvPr/>
          </p:nvSpPr>
          <p:spPr>
            <a:xfrm rot="10800000">
              <a:off x="-170570" y="4452986"/>
              <a:ext cx="3103932" cy="3585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sz="135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200787-5777-48AC-A665-9E117A51E666}"/>
                </a:ext>
              </a:extLst>
            </p:cNvPr>
            <p:cNvSpPr txBox="1"/>
            <p:nvPr/>
          </p:nvSpPr>
          <p:spPr>
            <a:xfrm>
              <a:off x="669407" y="4691524"/>
              <a:ext cx="158051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/>
                <a:t>Modulator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67CECC-166C-4961-B685-6D9CDB0D8680}"/>
                </a:ext>
              </a:extLst>
            </p:cNvPr>
            <p:cNvSpPr txBox="1"/>
            <p:nvPr/>
          </p:nvSpPr>
          <p:spPr>
            <a:xfrm>
              <a:off x="6725525" y="4208867"/>
              <a:ext cx="2148320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latin typeface="Amasis MT Pro" panose="02040504050005020304" pitchFamily="18" charset="0"/>
                </a:rPr>
                <a:t>Age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0C4CEB-9E91-4793-9836-C154E90410E6}"/>
                </a:ext>
              </a:extLst>
            </p:cNvPr>
            <p:cNvSpPr txBox="1"/>
            <p:nvPr/>
          </p:nvSpPr>
          <p:spPr>
            <a:xfrm>
              <a:off x="6725525" y="4763846"/>
              <a:ext cx="2148319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latin typeface="Amasis MT Pro" panose="02040504050005020304" pitchFamily="18" charset="0"/>
                </a:rPr>
                <a:t>Diet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81C1791-0A2E-4B49-AC39-2A065E3A3FCE}"/>
                </a:ext>
              </a:extLst>
            </p:cNvPr>
            <p:cNvSpPr txBox="1"/>
            <p:nvPr/>
          </p:nvSpPr>
          <p:spPr>
            <a:xfrm>
              <a:off x="6725525" y="3052665"/>
              <a:ext cx="2148320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latin typeface="Amasis MT Pro" panose="02040504050005020304" pitchFamily="18" charset="0"/>
                </a:rPr>
                <a:t>Life-style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D87793-1B89-4432-B74D-657AF80FA6A5}"/>
                </a:ext>
              </a:extLst>
            </p:cNvPr>
            <p:cNvSpPr txBox="1"/>
            <p:nvPr/>
          </p:nvSpPr>
          <p:spPr>
            <a:xfrm>
              <a:off x="6725525" y="5345062"/>
              <a:ext cx="2148319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IE" b="1" dirty="0">
                  <a:latin typeface="Amasis MT Pro" panose="02040504050005020304" pitchFamily="18" charset="0"/>
                </a:rPr>
                <a:t>Medications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EB98A1-D259-464E-9162-63C1FEE4D0C8}"/>
                </a:ext>
              </a:extLst>
            </p:cNvPr>
            <p:cNvSpPr txBox="1"/>
            <p:nvPr/>
          </p:nvSpPr>
          <p:spPr>
            <a:xfrm>
              <a:off x="6725525" y="3626643"/>
              <a:ext cx="2148320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latin typeface="Amasis MT Pro" panose="02040504050005020304" pitchFamily="18" charset="0"/>
                </a:rPr>
                <a:t>Gender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451C68-6D3F-4AC4-8E5D-52A6169BB84A}"/>
                </a:ext>
              </a:extLst>
            </p:cNvPr>
            <p:cNvSpPr txBox="1"/>
            <p:nvPr/>
          </p:nvSpPr>
          <p:spPr>
            <a:xfrm>
              <a:off x="6698249" y="5926278"/>
              <a:ext cx="2240357" cy="49244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IE" b="1" dirty="0">
                  <a:latin typeface="Amasis MT Pro" panose="02040504050005020304" pitchFamily="18" charset="0"/>
                </a:rPr>
                <a:t>Transmission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D0A902-BEFF-4A53-A2A4-F6B986D00D4C}"/>
                </a:ext>
              </a:extLst>
            </p:cNvPr>
            <p:cNvSpPr txBox="1"/>
            <p:nvPr/>
          </p:nvSpPr>
          <p:spPr>
            <a:xfrm>
              <a:off x="6751577" y="2125631"/>
              <a:ext cx="2122268" cy="86177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b="1" dirty="0">
                  <a:latin typeface="Amasis MT Pro" panose="02040504050005020304" pitchFamily="18" charset="0"/>
                </a:rPr>
                <a:t>Genetics &amp; Birth mode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C089D-1D8A-46B9-BDC3-1E6B476BDE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5409" y="4642683"/>
              <a:ext cx="27042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1F4AC3-5F74-49E0-A8F4-51259DA4A852}"/>
                </a:ext>
              </a:extLst>
            </p:cNvPr>
            <p:cNvSpPr txBox="1"/>
            <p:nvPr/>
          </p:nvSpPr>
          <p:spPr>
            <a:xfrm>
              <a:off x="4345652" y="2466879"/>
              <a:ext cx="16229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dirty="0"/>
                <a:t>Transducer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A6AF9F2-5FD8-43AD-BDA5-F56A56B11CCD}"/>
                </a:ext>
              </a:extLst>
            </p:cNvPr>
            <p:cNvCxnSpPr/>
            <p:nvPr/>
          </p:nvCxnSpPr>
          <p:spPr>
            <a:xfrm flipV="1">
              <a:off x="5126603" y="2908502"/>
              <a:ext cx="0" cy="11190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DEC2D75-9BCA-4047-A7C0-4D4335D980BC}"/>
              </a:ext>
            </a:extLst>
          </p:cNvPr>
          <p:cNvSpPr txBox="1"/>
          <p:nvPr/>
        </p:nvSpPr>
        <p:spPr>
          <a:xfrm rot="16200000">
            <a:off x="3861231" y="3045183"/>
            <a:ext cx="1470644" cy="600164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1650" dirty="0">
                <a:solidFill>
                  <a:schemeClr val="bg1"/>
                </a:solidFill>
              </a:rPr>
              <a:t>Gut Microbiome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59D9D1-ED59-48B7-A16F-A241DD556860}"/>
              </a:ext>
            </a:extLst>
          </p:cNvPr>
          <p:cNvSpPr txBox="1"/>
          <p:nvPr/>
        </p:nvSpPr>
        <p:spPr>
          <a:xfrm>
            <a:off x="1768246" y="4048624"/>
            <a:ext cx="2632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500" b="1" dirty="0">
                <a:solidFill>
                  <a:schemeClr val="accent6">
                    <a:lumMod val="75000"/>
                  </a:schemeClr>
                </a:solidFill>
              </a:rPr>
              <a:t>Diagnostics + Therapeutics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5A65A8-9811-4D3E-BD98-5828EE46DDED}"/>
              </a:ext>
            </a:extLst>
          </p:cNvPr>
          <p:cNvSpPr txBox="1"/>
          <p:nvPr/>
        </p:nvSpPr>
        <p:spPr>
          <a:xfrm>
            <a:off x="5279458" y="1818391"/>
            <a:ext cx="12144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500" b="1" dirty="0">
                <a:solidFill>
                  <a:schemeClr val="accent6">
                    <a:lumMod val="75000"/>
                  </a:schemeClr>
                </a:solidFill>
              </a:rPr>
              <a:t>Stratification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C58DC3-4CF5-470B-9F89-B74865FBF95C}"/>
              </a:ext>
            </a:extLst>
          </p:cNvPr>
          <p:cNvCxnSpPr/>
          <p:nvPr/>
        </p:nvCxnSpPr>
        <p:spPr>
          <a:xfrm>
            <a:off x="4596552" y="4150744"/>
            <a:ext cx="0" cy="43591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74FC86A-2215-456E-9DCB-0EEDB0B6F84D}"/>
              </a:ext>
            </a:extLst>
          </p:cNvPr>
          <p:cNvSpPr txBox="1"/>
          <p:nvPr/>
        </p:nvSpPr>
        <p:spPr>
          <a:xfrm>
            <a:off x="4058167" y="4576376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Amenable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9606D-0DE1-4108-95DE-B7494680BA6B}"/>
              </a:ext>
            </a:extLst>
          </p:cNvPr>
          <p:cNvSpPr txBox="1"/>
          <p:nvPr/>
        </p:nvSpPr>
        <p:spPr>
          <a:xfrm>
            <a:off x="563880" y="5215622"/>
            <a:ext cx="578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For that, we need to know what are the markers of health in the gut microbiome</a:t>
            </a:r>
          </a:p>
        </p:txBody>
      </p:sp>
    </p:spTree>
    <p:extLst>
      <p:ext uri="{BB962C8B-B14F-4D97-AF65-F5344CB8AC3E}">
        <p14:creationId xmlns:p14="http://schemas.microsoft.com/office/powerpoint/2010/main" val="375165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39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339141" y="380331"/>
            <a:ext cx="7149662" cy="4154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Restoration of the microbiome as a therapeutic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A85F63-558E-4FCC-8231-246375CB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259" y="2288151"/>
            <a:ext cx="1181161" cy="15478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7C3AE2-B5E9-450B-86FD-5C4FB2DA5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251" y="2191131"/>
            <a:ext cx="1594511" cy="164491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1BBF42FA-DF1F-4935-9BB1-E3C7F1D6A0DB}"/>
              </a:ext>
            </a:extLst>
          </p:cNvPr>
          <p:cNvSpPr/>
          <p:nvPr/>
        </p:nvSpPr>
        <p:spPr>
          <a:xfrm>
            <a:off x="2868952" y="2977515"/>
            <a:ext cx="701399" cy="18059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1F5FA8-9270-4BCC-933B-E5460386C6B7}"/>
              </a:ext>
            </a:extLst>
          </p:cNvPr>
          <p:cNvCxnSpPr/>
          <p:nvPr/>
        </p:nvCxnSpPr>
        <p:spPr>
          <a:xfrm flipV="1">
            <a:off x="3028569" y="2040255"/>
            <a:ext cx="0" cy="9801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EFD25CC-69F2-4E9A-99F7-9994CC81233A}"/>
              </a:ext>
            </a:extLst>
          </p:cNvPr>
          <p:cNvSpPr/>
          <p:nvPr/>
        </p:nvSpPr>
        <p:spPr>
          <a:xfrm>
            <a:off x="2576834" y="1658494"/>
            <a:ext cx="2185887" cy="3949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800ED-CE7B-4C25-AE91-605D4C7E5FC9}"/>
              </a:ext>
            </a:extLst>
          </p:cNvPr>
          <p:cNvSpPr txBox="1"/>
          <p:nvPr/>
        </p:nvSpPr>
        <p:spPr>
          <a:xfrm>
            <a:off x="2621793" y="1637702"/>
            <a:ext cx="205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Microbiome Supplementation (or Probiotics)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955990-CEA0-4D51-ABD7-28B691F030E7}"/>
              </a:ext>
            </a:extLst>
          </p:cNvPr>
          <p:cNvCxnSpPr>
            <a:cxnSpLocks/>
          </p:cNvCxnSpPr>
          <p:nvPr/>
        </p:nvCxnSpPr>
        <p:spPr>
          <a:xfrm flipV="1">
            <a:off x="3359953" y="2538326"/>
            <a:ext cx="0" cy="4892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04DE31-1240-42DA-B988-9C1D1A388118}"/>
              </a:ext>
            </a:extLst>
          </p:cNvPr>
          <p:cNvSpPr/>
          <p:nvPr/>
        </p:nvSpPr>
        <p:spPr>
          <a:xfrm>
            <a:off x="3127673" y="2220302"/>
            <a:ext cx="786299" cy="30101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0E2CE-B708-4705-BE0E-756732ECC6F6}"/>
              </a:ext>
            </a:extLst>
          </p:cNvPr>
          <p:cNvSpPr txBox="1"/>
          <p:nvPr/>
        </p:nvSpPr>
        <p:spPr>
          <a:xfrm>
            <a:off x="3142880" y="2256402"/>
            <a:ext cx="80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Prebiotics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037335-8E31-4219-A217-38D8F0F1745C}"/>
              </a:ext>
            </a:extLst>
          </p:cNvPr>
          <p:cNvCxnSpPr>
            <a:cxnSpLocks/>
          </p:cNvCxnSpPr>
          <p:nvPr/>
        </p:nvCxnSpPr>
        <p:spPr>
          <a:xfrm flipH="1" flipV="1">
            <a:off x="3021625" y="3118971"/>
            <a:ext cx="0" cy="823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1A18D2-EF41-412E-9CC9-2EEC1C4B8753}"/>
              </a:ext>
            </a:extLst>
          </p:cNvPr>
          <p:cNvSpPr/>
          <p:nvPr/>
        </p:nvSpPr>
        <p:spPr>
          <a:xfrm>
            <a:off x="2571251" y="3942207"/>
            <a:ext cx="2185886" cy="39497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67C5EF-BFF8-4186-B098-BC5E54A351E2}"/>
              </a:ext>
            </a:extLst>
          </p:cNvPr>
          <p:cNvCxnSpPr>
            <a:cxnSpLocks/>
          </p:cNvCxnSpPr>
          <p:nvPr/>
        </p:nvCxnSpPr>
        <p:spPr>
          <a:xfrm flipV="1">
            <a:off x="3357667" y="3105254"/>
            <a:ext cx="0" cy="4892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8F5CBE-C369-45AD-AFDA-F726EC9A36D6}"/>
              </a:ext>
            </a:extLst>
          </p:cNvPr>
          <p:cNvSpPr txBox="1"/>
          <p:nvPr/>
        </p:nvSpPr>
        <p:spPr>
          <a:xfrm>
            <a:off x="3158535" y="3583029"/>
            <a:ext cx="441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/>
              <a:t>Diet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0D65EE3-B6EF-48AC-AD15-942B84C184AB}"/>
              </a:ext>
            </a:extLst>
          </p:cNvPr>
          <p:cNvSpPr/>
          <p:nvPr/>
        </p:nvSpPr>
        <p:spPr>
          <a:xfrm flipV="1">
            <a:off x="3155193" y="3604642"/>
            <a:ext cx="388107" cy="235106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944E668-6F3E-4D56-9F6C-655AF387BF04}"/>
              </a:ext>
            </a:extLst>
          </p:cNvPr>
          <p:cNvSpPr/>
          <p:nvPr/>
        </p:nvSpPr>
        <p:spPr>
          <a:xfrm>
            <a:off x="5524198" y="2986155"/>
            <a:ext cx="701399" cy="18059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E96F7A6-3953-4AF8-8792-9C2ADD91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236" y="2283743"/>
            <a:ext cx="1343094" cy="15145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430C4C-29CD-4290-B98D-4F56D2E34D1E}"/>
              </a:ext>
            </a:extLst>
          </p:cNvPr>
          <p:cNvSpPr txBox="1"/>
          <p:nvPr/>
        </p:nvSpPr>
        <p:spPr>
          <a:xfrm>
            <a:off x="1145980" y="1661556"/>
            <a:ext cx="132340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Unstable and Unhealthy Microbiome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3B6F01-230F-4317-84B0-9E0B32C8CB5B}"/>
              </a:ext>
            </a:extLst>
          </p:cNvPr>
          <p:cNvSpPr txBox="1"/>
          <p:nvPr/>
        </p:nvSpPr>
        <p:spPr>
          <a:xfrm>
            <a:off x="6330519" y="1798716"/>
            <a:ext cx="132340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50" dirty="0">
                <a:latin typeface="Arial" panose="020B0604020202020204" pitchFamily="34" charset="0"/>
                <a:cs typeface="Arial" panose="020B0604020202020204" pitchFamily="34" charset="0"/>
              </a:rPr>
              <a:t>Restored Microbiome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DE0DCF-75AE-4680-ACA5-57A5FAD7853F}"/>
              </a:ext>
            </a:extLst>
          </p:cNvPr>
          <p:cNvSpPr/>
          <p:nvPr/>
        </p:nvSpPr>
        <p:spPr>
          <a:xfrm>
            <a:off x="123825" y="4543806"/>
            <a:ext cx="8848725" cy="794774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100" dirty="0">
                <a:solidFill>
                  <a:schemeClr val="tx1"/>
                </a:solidFill>
              </a:rPr>
              <a:t>To build efficient microbiome-associated therapeutics, we need to know what are the ideal markers of microbiome and host health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77AABC-04D7-4039-9EB6-6735A2118863}"/>
              </a:ext>
            </a:extLst>
          </p:cNvPr>
          <p:cNvSpPr txBox="1"/>
          <p:nvPr/>
        </p:nvSpPr>
        <p:spPr>
          <a:xfrm>
            <a:off x="2620588" y="3917690"/>
            <a:ext cx="205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Microbiome Supplementation (or Probiotics)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7B9F35-0BD2-46EF-9A3E-1EE72A69EA54}"/>
              </a:ext>
            </a:extLst>
          </p:cNvPr>
          <p:cNvCxnSpPr>
            <a:cxnSpLocks/>
          </p:cNvCxnSpPr>
          <p:nvPr/>
        </p:nvCxnSpPr>
        <p:spPr>
          <a:xfrm flipV="1">
            <a:off x="4762722" y="1635679"/>
            <a:ext cx="617041" cy="218279"/>
          </a:xfrm>
          <a:prstGeom prst="straightConnector1">
            <a:avLst/>
          </a:prstGeom>
          <a:ln w="15875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9CF17C-8290-444E-AFC8-CC4FBC792A40}"/>
              </a:ext>
            </a:extLst>
          </p:cNvPr>
          <p:cNvSpPr txBox="1"/>
          <p:nvPr/>
        </p:nvSpPr>
        <p:spPr>
          <a:xfrm>
            <a:off x="5350516" y="1340215"/>
            <a:ext cx="3557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Microbes that beneficially impact the gut ecosystem and the host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A5686EB-74C5-4E2B-8621-5469A07968C8}"/>
              </a:ext>
            </a:extLst>
          </p:cNvPr>
          <p:cNvCxnSpPr>
            <a:cxnSpLocks/>
          </p:cNvCxnSpPr>
          <p:nvPr/>
        </p:nvCxnSpPr>
        <p:spPr>
          <a:xfrm>
            <a:off x="3898520" y="2353524"/>
            <a:ext cx="2058660" cy="1533481"/>
          </a:xfrm>
          <a:prstGeom prst="straightConnector1">
            <a:avLst/>
          </a:prstGeom>
          <a:ln w="15875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C46193-3B1C-44E7-8E28-07EF9FA23802}"/>
              </a:ext>
            </a:extLst>
          </p:cNvPr>
          <p:cNvCxnSpPr>
            <a:cxnSpLocks/>
          </p:cNvCxnSpPr>
          <p:nvPr/>
        </p:nvCxnSpPr>
        <p:spPr>
          <a:xfrm>
            <a:off x="3543300" y="3716469"/>
            <a:ext cx="2331598" cy="281968"/>
          </a:xfrm>
          <a:prstGeom prst="straightConnector1">
            <a:avLst/>
          </a:prstGeom>
          <a:ln w="15875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04AF787-B7A6-410B-BB89-1C97C63BF97B}"/>
              </a:ext>
            </a:extLst>
          </p:cNvPr>
          <p:cNvSpPr txBox="1"/>
          <p:nvPr/>
        </p:nvSpPr>
        <p:spPr>
          <a:xfrm>
            <a:off x="5919741" y="3822813"/>
            <a:ext cx="35571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Enrich the beneficial microbes of the gut ecosystem</a:t>
            </a:r>
          </a:p>
        </p:txBody>
      </p:sp>
    </p:spTree>
    <p:extLst>
      <p:ext uri="{BB962C8B-B14F-4D97-AF65-F5344CB8AC3E}">
        <p14:creationId xmlns:p14="http://schemas.microsoft.com/office/powerpoint/2010/main" val="3524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C5045D-D715-4D86-B7F9-F7FEBC00D04F}"/>
              </a:ext>
            </a:extLst>
          </p:cNvPr>
          <p:cNvSpPr txBox="1"/>
          <p:nvPr/>
        </p:nvSpPr>
        <p:spPr>
          <a:xfrm>
            <a:off x="317939" y="263427"/>
            <a:ext cx="7149662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E79B1-1601-4970-ACA6-EF2B846360D1}"/>
              </a:ext>
            </a:extLst>
          </p:cNvPr>
          <p:cNvSpPr txBox="1"/>
          <p:nvPr/>
        </p:nvSpPr>
        <p:spPr>
          <a:xfrm>
            <a:off x="198522" y="1222460"/>
            <a:ext cx="8506326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Microbiome of normal individuals varies across populations and confound disease links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E79B64-8F26-48AB-A972-64A9B91CB15D}"/>
              </a:ext>
            </a:extLst>
          </p:cNvPr>
          <p:cNvCxnSpPr>
            <a:cxnSpLocks/>
          </p:cNvCxnSpPr>
          <p:nvPr/>
        </p:nvCxnSpPr>
        <p:spPr>
          <a:xfrm>
            <a:off x="609600" y="1960182"/>
            <a:ext cx="0" cy="52387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2FD536-7124-44BA-BB0B-5FFEDA010EA5}"/>
              </a:ext>
            </a:extLst>
          </p:cNvPr>
          <p:cNvCxnSpPr/>
          <p:nvPr/>
        </p:nvCxnSpPr>
        <p:spPr>
          <a:xfrm>
            <a:off x="609600" y="2484057"/>
            <a:ext cx="5491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4356BB-DCCC-4F03-818D-AC9BD1916410}"/>
              </a:ext>
            </a:extLst>
          </p:cNvPr>
          <p:cNvSpPr txBox="1"/>
          <p:nvPr/>
        </p:nvSpPr>
        <p:spPr>
          <a:xfrm>
            <a:off x="1158765" y="2303387"/>
            <a:ext cx="7546081" cy="73866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Arial" panose="020B0604020202020204" pitchFamily="34" charset="0"/>
                <a:cs typeface="Arial" panose="020B0604020202020204" pitchFamily="34" charset="0"/>
              </a:rPr>
              <a:t>Bias towards industrialized societies, lack of representation of LMICS</a:t>
            </a:r>
          </a:p>
        </p:txBody>
      </p:sp>
    </p:spTree>
    <p:extLst>
      <p:ext uri="{BB962C8B-B14F-4D97-AF65-F5344CB8AC3E}">
        <p14:creationId xmlns:p14="http://schemas.microsoft.com/office/powerpoint/2010/main" val="3457495364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64782</TotalTime>
  <Words>1095</Words>
  <Application>Microsoft Office PowerPoint</Application>
  <PresentationFormat>On-screen Show (4:3)</PresentationFormat>
  <Paragraphs>189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Amasis MT Pro</vt:lpstr>
      <vt:lpstr>Arial</vt:lpstr>
      <vt:lpstr>Calibri</vt:lpstr>
      <vt:lpstr>Segoe UI</vt:lpstr>
      <vt:lpstr>Wingdings 2</vt:lpstr>
      <vt:lpstr>DC-PPT-Style1</vt:lpstr>
      <vt:lpstr>Understanding Health and Wellness through Microbiome research</vt:lpstr>
      <vt:lpstr>Case Studies: Obtaining insights using publicly available data</vt:lpstr>
      <vt:lpstr>What we will cover here</vt:lpstr>
      <vt:lpstr>What is the human microbiome</vt:lpstr>
      <vt:lpstr>Gut is most crucial human microbiome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global gut microbiome investigation</vt:lpstr>
      <vt:lpstr>PowerPoint Presentation</vt:lpstr>
      <vt:lpstr>Example.. Core and Longitudinal Stability</vt:lpstr>
      <vt:lpstr>Example… Disease Association Patterns</vt:lpstr>
      <vt:lpstr>The three association scores</vt:lpstr>
      <vt:lpstr>Combining the three association scores into one single HACK index</vt:lpstr>
      <vt:lpstr>High and Low HACK index taxa</vt:lpstr>
      <vt:lpstr>PowerPoint Presentation</vt:lpstr>
      <vt:lpstr>PowerPoint Presentation</vt:lpstr>
      <vt:lpstr>PowerPoint Presentation</vt:lpstr>
      <vt:lpstr>Ranking order is significantly similar in a completely different validation cohort</vt:lpstr>
      <vt:lpstr>PowerPoint Presentation</vt:lpstr>
      <vt:lpstr>PowerPoint Presentation</vt:lpstr>
      <vt:lpstr>PowerPoint Presentation</vt:lpstr>
      <vt:lpstr>Functional investigation of genomic features associated with high HACK index</vt:lpstr>
      <vt:lpstr>What we find</vt:lpstr>
      <vt:lpstr>PowerPoint Presentation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Tarini Ghosh</cp:lastModifiedBy>
  <cp:revision>382</cp:revision>
  <dcterms:created xsi:type="dcterms:W3CDTF">2023-01-15T05:01:29Z</dcterms:created>
  <dcterms:modified xsi:type="dcterms:W3CDTF">2025-08-01T09:40:08Z</dcterms:modified>
</cp:coreProperties>
</file>